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75" r:id="rId2"/>
    <p:sldMasterId id="2147483687" r:id="rId3"/>
  </p:sldMasterIdLst>
  <p:notesMasterIdLst>
    <p:notesMasterId r:id="rId18"/>
  </p:notesMasterIdLst>
  <p:handoutMasterIdLst>
    <p:handoutMasterId r:id="rId19"/>
  </p:handoutMasterIdLst>
  <p:sldIdLst>
    <p:sldId id="346" r:id="rId4"/>
    <p:sldId id="347" r:id="rId5"/>
    <p:sldId id="350" r:id="rId6"/>
    <p:sldId id="361" r:id="rId7"/>
    <p:sldId id="349" r:id="rId8"/>
    <p:sldId id="354" r:id="rId9"/>
    <p:sldId id="351" r:id="rId10"/>
    <p:sldId id="352" r:id="rId11"/>
    <p:sldId id="353" r:id="rId12"/>
    <p:sldId id="355" r:id="rId13"/>
    <p:sldId id="360" r:id="rId14"/>
    <p:sldId id="363" r:id="rId15"/>
    <p:sldId id="364" r:id="rId16"/>
    <p:sldId id="357" r:id="rId17"/>
  </p:sldIdLst>
  <p:sldSz cx="9144000" cy="6858000" type="screen4x3"/>
  <p:notesSz cx="6797675" cy="9928225"/>
  <p:defaultTextStyle>
    <a:defPPr>
      <a:defRPr lang="pl-PL"/>
    </a:defPPr>
    <a:lvl1pPr marL="0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48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21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96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69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3954E64-316A-479C-A539-09F15A07E0C6}">
          <p14:sldIdLst>
            <p14:sldId id="346"/>
            <p14:sldId id="347"/>
            <p14:sldId id="350"/>
            <p14:sldId id="361"/>
            <p14:sldId id="349"/>
            <p14:sldId id="354"/>
            <p14:sldId id="351"/>
            <p14:sldId id="352"/>
            <p14:sldId id="353"/>
          </p14:sldIdLst>
        </p14:section>
        <p14:section name="Sekcja bez tytułu" id="{AD8918D5-847D-4A23-A930-1217FCE84A00}">
          <p14:sldIdLst>
            <p14:sldId id="355"/>
            <p14:sldId id="360"/>
            <p14:sldId id="363"/>
            <p14:sldId id="364"/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ykowska Agnieszka" initials="S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DE6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8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56"/>
    </p:cViewPr>
  </p:sorterViewPr>
  <p:notesViewPr>
    <p:cSldViewPr>
      <p:cViewPr varScale="1">
        <p:scale>
          <a:sx n="82" d="100"/>
          <a:sy n="82" d="100"/>
        </p:scale>
        <p:origin x="3942" y="54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51" y="0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27A5327-C9EE-4CEB-A567-BAD93D586328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6" y="9430092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51" y="9430092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9EA2704-9938-4A90-833D-AF206BB695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53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392583A-474F-4C38-8CA4-03FEECA430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6" y="9430092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51" y="9430092"/>
            <a:ext cx="2945658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F5F6F6E-9AD8-4BB9-8093-8949F6D3ED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7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48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21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96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69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1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5366" y="754190"/>
            <a:ext cx="4805362" cy="372328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6" y="4715634"/>
            <a:ext cx="5432425" cy="4461588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0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6" y="2129985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6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627" indent="0" algn="ctr">
              <a:buNone/>
              <a:defRPr/>
            </a:lvl2pPr>
            <a:lvl3pPr marL="801257" indent="0" algn="ctr">
              <a:buNone/>
              <a:defRPr/>
            </a:lvl3pPr>
            <a:lvl4pPr marL="1201887" indent="0" algn="ctr">
              <a:buNone/>
              <a:defRPr/>
            </a:lvl4pPr>
            <a:lvl5pPr marL="1602516" indent="0" algn="ctr">
              <a:buNone/>
              <a:defRPr/>
            </a:lvl5pPr>
            <a:lvl6pPr marL="2003145" indent="0" algn="ctr">
              <a:buNone/>
              <a:defRPr/>
            </a:lvl6pPr>
            <a:lvl7pPr marL="2403773" indent="0" algn="ctr">
              <a:buNone/>
              <a:defRPr/>
            </a:lvl7pPr>
            <a:lvl8pPr marL="2804403" indent="0" algn="ctr">
              <a:buNone/>
              <a:defRPr/>
            </a:lvl8pPr>
            <a:lvl9pPr marL="3205032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83300-33DE-40EE-A066-08C6F0C60DB1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B2974-B83C-4BE2-AF96-B41A0C73DA67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85656" y="519895"/>
            <a:ext cx="1917049" cy="534584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4508" y="519895"/>
            <a:ext cx="5620810" cy="534584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967CE-A876-47EF-A5FC-2230A683839E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11290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34513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3779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734508" y="3891292"/>
            <a:ext cx="7668197" cy="19744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91B1D-3780-499E-B9AA-5A966176FCF4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7" y="2129984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7" y="3885528"/>
            <a:ext cx="6401479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2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FC65-6EC2-405C-8827-EC56989B070D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FD6-47E2-450E-8454-523963235222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4" y="4406869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4" y="2906225"/>
            <a:ext cx="7772739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5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0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1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1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2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31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37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42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33F1-7E2C-44E2-B08A-2B0B63FBF812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546" y="1600008"/>
            <a:ext cx="4048613" cy="4526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6490" y="1600008"/>
            <a:ext cx="4049970" cy="4526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E29-DEC9-4BF6-9397-A319EE3BCDB6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7" indent="0">
              <a:buNone/>
              <a:defRPr sz="1800" b="1"/>
            </a:lvl2pPr>
            <a:lvl3pPr marL="801059" indent="0">
              <a:buNone/>
              <a:defRPr sz="1600" b="1"/>
            </a:lvl3pPr>
            <a:lvl4pPr marL="1201589" indent="0">
              <a:buNone/>
              <a:defRPr sz="1400" b="1"/>
            </a:lvl4pPr>
            <a:lvl5pPr marL="1602119" indent="0">
              <a:buNone/>
              <a:defRPr sz="1400" b="1"/>
            </a:lvl5pPr>
            <a:lvl6pPr marL="2002649" indent="0">
              <a:buNone/>
              <a:defRPr sz="1400" b="1"/>
            </a:lvl6pPr>
            <a:lvl7pPr marL="2403178" indent="0">
              <a:buNone/>
              <a:defRPr sz="1400" b="1"/>
            </a:lvl7pPr>
            <a:lvl8pPr marL="2803710" indent="0">
              <a:buNone/>
              <a:defRPr sz="1400" b="1"/>
            </a:lvl8pPr>
            <a:lvl9pPr marL="3204239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7" indent="0">
              <a:buNone/>
              <a:defRPr sz="1800" b="1"/>
            </a:lvl2pPr>
            <a:lvl3pPr marL="801059" indent="0">
              <a:buNone/>
              <a:defRPr sz="1600" b="1"/>
            </a:lvl3pPr>
            <a:lvl4pPr marL="1201589" indent="0">
              <a:buNone/>
              <a:defRPr sz="1400" b="1"/>
            </a:lvl4pPr>
            <a:lvl5pPr marL="1602119" indent="0">
              <a:buNone/>
              <a:defRPr sz="1400" b="1"/>
            </a:lvl5pPr>
            <a:lvl6pPr marL="2002649" indent="0">
              <a:buNone/>
              <a:defRPr sz="1400" b="1"/>
            </a:lvl6pPr>
            <a:lvl7pPr marL="2403178" indent="0">
              <a:buNone/>
              <a:defRPr sz="1400" b="1"/>
            </a:lvl7pPr>
            <a:lvl8pPr marL="2803710" indent="0">
              <a:buNone/>
              <a:defRPr sz="1400" b="1"/>
            </a:lvl8pPr>
            <a:lvl9pPr marL="3204239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20F5-1C0F-4696-8DBD-765107AE4374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656E-12B1-4430-814B-52AF521E8869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3F83-5392-4669-843A-F424E2D82C8E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92344-070E-4044-9A6A-1DBF48077016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3629"/>
            <a:ext cx="3008627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2" y="1434397"/>
            <a:ext cx="3008627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527" indent="0">
              <a:buNone/>
              <a:defRPr sz="1100"/>
            </a:lvl2pPr>
            <a:lvl3pPr marL="801059" indent="0">
              <a:buNone/>
              <a:defRPr sz="900"/>
            </a:lvl3pPr>
            <a:lvl4pPr marL="1201589" indent="0">
              <a:buNone/>
              <a:defRPr sz="800"/>
            </a:lvl4pPr>
            <a:lvl5pPr marL="1602119" indent="0">
              <a:buNone/>
              <a:defRPr sz="800"/>
            </a:lvl5pPr>
            <a:lvl6pPr marL="2002649" indent="0">
              <a:buNone/>
              <a:defRPr sz="800"/>
            </a:lvl6pPr>
            <a:lvl7pPr marL="2403178" indent="0">
              <a:buNone/>
              <a:defRPr sz="800"/>
            </a:lvl7pPr>
            <a:lvl8pPr marL="2803710" indent="0">
              <a:buNone/>
              <a:defRPr sz="800"/>
            </a:lvl8pPr>
            <a:lvl9pPr marL="3204239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6167-2641-4BAC-8181-291F0CE38646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5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527" indent="0">
              <a:buNone/>
              <a:defRPr sz="2500"/>
            </a:lvl2pPr>
            <a:lvl3pPr marL="801059" indent="0">
              <a:buNone/>
              <a:defRPr sz="2100"/>
            </a:lvl3pPr>
            <a:lvl4pPr marL="1201589" indent="0">
              <a:buNone/>
              <a:defRPr sz="1800"/>
            </a:lvl4pPr>
            <a:lvl5pPr marL="1602119" indent="0">
              <a:buNone/>
              <a:defRPr sz="1800"/>
            </a:lvl5pPr>
            <a:lvl6pPr marL="2002649" indent="0">
              <a:buNone/>
              <a:defRPr sz="1800"/>
            </a:lvl6pPr>
            <a:lvl7pPr marL="2403178" indent="0">
              <a:buNone/>
              <a:defRPr sz="1800"/>
            </a:lvl7pPr>
            <a:lvl8pPr marL="2803710" indent="0">
              <a:buNone/>
              <a:defRPr sz="1800"/>
            </a:lvl8pPr>
            <a:lvl9pPr marL="3204239" indent="0">
              <a:buNone/>
              <a:defRPr sz="18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527" indent="0">
              <a:buNone/>
              <a:defRPr sz="1100"/>
            </a:lvl2pPr>
            <a:lvl3pPr marL="801059" indent="0">
              <a:buNone/>
              <a:defRPr sz="900"/>
            </a:lvl3pPr>
            <a:lvl4pPr marL="1201589" indent="0">
              <a:buNone/>
              <a:defRPr sz="800"/>
            </a:lvl4pPr>
            <a:lvl5pPr marL="1602119" indent="0">
              <a:buNone/>
              <a:defRPr sz="800"/>
            </a:lvl5pPr>
            <a:lvl6pPr marL="2002649" indent="0">
              <a:buNone/>
              <a:defRPr sz="800"/>
            </a:lvl6pPr>
            <a:lvl7pPr marL="2403178" indent="0">
              <a:buNone/>
              <a:defRPr sz="800"/>
            </a:lvl7pPr>
            <a:lvl8pPr marL="2803710" indent="0">
              <a:buNone/>
              <a:defRPr sz="800"/>
            </a:lvl8pPr>
            <a:lvl9pPr marL="3204239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9E30-174D-48B7-AC35-F28137725005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700C-CE84-45A2-ACF5-CC86F4DAAED7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570" y="275069"/>
            <a:ext cx="2056890" cy="585133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540" y="275069"/>
            <a:ext cx="6041692" cy="585133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F4A0-EFD6-4EA2-9DDE-371687DA89E7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6" y="2129985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6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627" indent="0" algn="ctr">
              <a:buNone/>
              <a:defRPr/>
            </a:lvl2pPr>
            <a:lvl3pPr marL="801257" indent="0" algn="ctr">
              <a:buNone/>
              <a:defRPr/>
            </a:lvl3pPr>
            <a:lvl4pPr marL="1201887" indent="0" algn="ctr">
              <a:buNone/>
              <a:defRPr/>
            </a:lvl4pPr>
            <a:lvl5pPr marL="1602516" indent="0" algn="ctr">
              <a:buNone/>
              <a:defRPr/>
            </a:lvl5pPr>
            <a:lvl6pPr marL="2003145" indent="0" algn="ctr">
              <a:buNone/>
              <a:defRPr/>
            </a:lvl6pPr>
            <a:lvl7pPr marL="2403773" indent="0" algn="ctr">
              <a:buNone/>
              <a:defRPr/>
            </a:lvl7pPr>
            <a:lvl8pPr marL="2804403" indent="0" algn="ctr">
              <a:buNone/>
              <a:defRPr/>
            </a:lvl8pPr>
            <a:lvl9pPr marL="3205032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E8FF-3DEE-432D-8647-F59EC4E587F8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F273-996C-423E-9E9B-B6CD4195E9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72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44FF-0063-41E7-8DE2-7CE2B042494B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07C1B-9ACB-461B-BC54-955F59CA8A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2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3" y="4406868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3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27" indent="0">
              <a:buNone/>
              <a:defRPr sz="1600"/>
            </a:lvl2pPr>
            <a:lvl3pPr marL="801257" indent="0">
              <a:buNone/>
              <a:defRPr sz="1400"/>
            </a:lvl3pPr>
            <a:lvl4pPr marL="1201887" indent="0">
              <a:buNone/>
              <a:defRPr sz="1200"/>
            </a:lvl4pPr>
            <a:lvl5pPr marL="1602516" indent="0">
              <a:buNone/>
              <a:defRPr sz="1200"/>
            </a:lvl5pPr>
            <a:lvl6pPr marL="2003145" indent="0">
              <a:buNone/>
              <a:defRPr sz="1200"/>
            </a:lvl6pPr>
            <a:lvl7pPr marL="2403773" indent="0">
              <a:buNone/>
              <a:defRPr sz="1200"/>
            </a:lvl7pPr>
            <a:lvl8pPr marL="2804403" indent="0">
              <a:buNone/>
              <a:defRPr sz="1200"/>
            </a:lvl8pPr>
            <a:lvl9pPr marL="3205032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F27BD-899C-4708-B5B1-9B24D4173503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E185-DCAD-4918-B2C4-B8ACD479AC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27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4513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779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59215-CEFF-46F0-95BA-5620B0DF972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A48B-18B1-4A3E-B31D-6F1F2EBE79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3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5075"/>
            <a:ext cx="822892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89760-24E8-4E28-BDCD-7148BE77E9E1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E8348-DE5C-4670-9F98-B1B8FCA53B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93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CBFC-0E57-46A8-8275-B0BEE003F92A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FE73-6E6D-480C-B676-3165A46287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36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3" y="4406868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3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27" indent="0">
              <a:buNone/>
              <a:defRPr sz="1600"/>
            </a:lvl2pPr>
            <a:lvl3pPr marL="801257" indent="0">
              <a:buNone/>
              <a:defRPr sz="1400"/>
            </a:lvl3pPr>
            <a:lvl4pPr marL="1201887" indent="0">
              <a:buNone/>
              <a:defRPr sz="1200"/>
            </a:lvl4pPr>
            <a:lvl5pPr marL="1602516" indent="0">
              <a:buNone/>
              <a:defRPr sz="1200"/>
            </a:lvl5pPr>
            <a:lvl6pPr marL="2003145" indent="0">
              <a:buNone/>
              <a:defRPr sz="1200"/>
            </a:lvl6pPr>
            <a:lvl7pPr marL="2403773" indent="0">
              <a:buNone/>
              <a:defRPr sz="1200"/>
            </a:lvl7pPr>
            <a:lvl8pPr marL="2804403" indent="0">
              <a:buNone/>
              <a:defRPr sz="1200"/>
            </a:lvl8pPr>
            <a:lvl9pPr marL="3205032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67E9E-9B12-47AE-BCBE-7701510E4858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3B69-F017-4A0A-91A1-E9DAD9967248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2456-15B7-4CBA-8944-369E68FC89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73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1" y="273630"/>
            <a:ext cx="3008628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1" y="1434396"/>
            <a:ext cx="3008628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6480-F98A-4E35-B0BE-16DDA27785E2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CE87F-B0A3-40C3-B83E-1DCE796E93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684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6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27" indent="0">
              <a:buNone/>
              <a:defRPr sz="2500"/>
            </a:lvl2pPr>
            <a:lvl3pPr marL="801257" indent="0">
              <a:buNone/>
              <a:defRPr sz="2100"/>
            </a:lvl3pPr>
            <a:lvl4pPr marL="1201887" indent="0">
              <a:buNone/>
              <a:defRPr sz="1800"/>
            </a:lvl4pPr>
            <a:lvl5pPr marL="1602516" indent="0">
              <a:buNone/>
              <a:defRPr sz="1800"/>
            </a:lvl5pPr>
            <a:lvl6pPr marL="2003145" indent="0">
              <a:buNone/>
              <a:defRPr sz="1800"/>
            </a:lvl6pPr>
            <a:lvl7pPr marL="2403773" indent="0">
              <a:buNone/>
              <a:defRPr sz="1800"/>
            </a:lvl7pPr>
            <a:lvl8pPr marL="2804403" indent="0">
              <a:buNone/>
              <a:defRPr sz="1800"/>
            </a:lvl8pPr>
            <a:lvl9pPr marL="3205032" indent="0">
              <a:buNone/>
              <a:defRPr sz="18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0603-E111-4C72-84B0-094F7C43582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06B5-55F7-4CEB-B6D0-1DF66E052C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29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4DB7D-739A-4BFD-9D86-4B0AF710C6D2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D0CE0-8C20-4F03-ACCB-58436D145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7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85656" y="519895"/>
            <a:ext cx="1917049" cy="534584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4508" y="519895"/>
            <a:ext cx="5620810" cy="534584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0922A-FFA2-4EEF-A9E4-06091A8033F0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0056-6A7F-4882-AB7E-612F59AED2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56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11290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34513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3779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734508" y="3891292"/>
            <a:ext cx="7668197" cy="19744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B633-9ED7-4BC6-B26A-187B4F49A57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EE57-F299-444B-8B31-EB5E301899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34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4513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779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386C-B853-4282-85F7-A13799830EB7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5075"/>
            <a:ext cx="822892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423CE-E019-4BF4-BF03-46D3639E2671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1" descr="pase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419" y="-228980"/>
            <a:ext cx="7722505" cy="138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7099F-E8C8-4EE0-BD6A-AE4C871B19C9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1" y="273630"/>
            <a:ext cx="3008628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1" y="1434396"/>
            <a:ext cx="3008628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E7B06-190E-4987-B59C-1F035DEEC81B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6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27" indent="0">
              <a:buNone/>
              <a:defRPr sz="2500"/>
            </a:lvl2pPr>
            <a:lvl3pPr marL="801257" indent="0">
              <a:buNone/>
              <a:defRPr sz="2100"/>
            </a:lvl3pPr>
            <a:lvl4pPr marL="1201887" indent="0">
              <a:buNone/>
              <a:defRPr sz="1800"/>
            </a:lvl4pPr>
            <a:lvl5pPr marL="1602516" indent="0">
              <a:buNone/>
              <a:defRPr sz="1800"/>
            </a:lvl5pPr>
            <a:lvl6pPr marL="2003145" indent="0">
              <a:buNone/>
              <a:defRPr sz="1800"/>
            </a:lvl6pPr>
            <a:lvl7pPr marL="2403773" indent="0">
              <a:buNone/>
              <a:defRPr sz="1800"/>
            </a:lvl7pPr>
            <a:lvl8pPr marL="2804403" indent="0">
              <a:buNone/>
              <a:defRPr sz="1800"/>
            </a:lvl8pPr>
            <a:lvl9pPr marL="3205032" indent="0">
              <a:buNone/>
              <a:defRPr sz="18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A02F7-E15C-45CC-B565-DB9200299779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4508" y="519899"/>
            <a:ext cx="7668197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508" y="1778592"/>
            <a:ext cx="7668197" cy="4087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46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format </a:t>
            </a:r>
            <a:r>
              <a:rPr lang="en-GB" dirty="0" err="1" smtClean="0"/>
              <a:t>tekstu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Szósty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Siódmy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Ósmy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Dziewiąty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4512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fld id="{B73AB0CE-0127-4FC0-B258-1045D92549AA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24499" y="5979508"/>
            <a:ext cx="2696360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21848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2203460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6pPr>
      <a:lvl7pPr marL="260408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7pPr>
      <a:lvl8pPr marL="300471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8pPr>
      <a:lvl9pPr marL="340534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0472" indent="-300472" algn="l" defTabSz="393674" rtl="0" eaLnBrk="1" fontAlgn="base" hangingPunct="1">
        <a:lnSpc>
          <a:spcPct val="93000"/>
        </a:lnSpc>
        <a:spcBef>
          <a:spcPct val="0"/>
        </a:spcBef>
        <a:spcAft>
          <a:spcPts val="1248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MS Gothic"/>
        </a:defRPr>
      </a:lvl1pPr>
      <a:lvl2pPr marL="651023" indent="-250393" algn="l" defTabSz="393674" rtl="0" eaLnBrk="1" fontAlgn="base" hangingPunct="1">
        <a:lnSpc>
          <a:spcPct val="9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MS Gothic"/>
        </a:defRPr>
      </a:lvl2pPr>
      <a:lvl3pPr marL="1001572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MS Gothic"/>
        </a:defRPr>
      </a:lvl3pPr>
      <a:lvl4pPr marL="1402202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MS Gothic"/>
        </a:defRPr>
      </a:lvl4pPr>
      <a:lvl5pPr marL="1802831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MS Gothic"/>
        </a:defRPr>
      </a:lvl5pPr>
      <a:lvl6pPr marL="2203460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0408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0471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40534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2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25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88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516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145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77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40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032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540" y="275075"/>
            <a:ext cx="8228920" cy="1142039"/>
          </a:xfrm>
          <a:prstGeom prst="rect">
            <a:avLst/>
          </a:prstGeom>
        </p:spPr>
        <p:txBody>
          <a:bodyPr vert="horz" lIns="80115" tIns="40058" rIns="80115" bIns="40058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600008"/>
            <a:ext cx="8228920" cy="4526395"/>
          </a:xfrm>
          <a:prstGeom prst="rect">
            <a:avLst/>
          </a:prstGeom>
        </p:spPr>
        <p:txBody>
          <a:bodyPr vert="horz" lIns="80115" tIns="40058" rIns="80115" bIns="4005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540" y="6356827"/>
            <a:ext cx="2132921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40EF0-31EF-4638-8702-6308C4DB5218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036" y="6356827"/>
            <a:ext cx="2895939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539" y="6356827"/>
            <a:ext cx="2132921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80115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435" indent="-300435" algn="l" defTabSz="80115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943" indent="-250362" algn="l" defTabSz="80115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448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028" indent="-200290" algn="l" defTabSz="80115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08" indent="-200290" algn="l" defTabSz="80115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318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3766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434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492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7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158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31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89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476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05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636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4508" y="519899"/>
            <a:ext cx="7668197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508" y="1778592"/>
            <a:ext cx="7668197" cy="4087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46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format </a:t>
            </a:r>
            <a:r>
              <a:rPr lang="en-GB" dirty="0" err="1" smtClean="0"/>
              <a:t>tekstu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Szósty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Siódmy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Ósmy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Dziewiąty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4512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fld id="{676C0879-D4D4-43F2-AD7B-4CF34D16E23E}" type="datetime1">
              <a:rPr lang="pl-PL" smtClean="0"/>
              <a:pPr defTabSz="393674"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2016-02-12</a:t>
            </a:fld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24499" y="5979508"/>
            <a:ext cx="2696360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21848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fld id="{E27E2684-B97E-49E4-A529-51BE73800B09}" type="slidenum">
              <a:rPr lang="pl-PL" smtClean="0"/>
              <a:pPr defTabSz="39367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7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2203460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6pPr>
      <a:lvl7pPr marL="260408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7pPr>
      <a:lvl8pPr marL="300471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8pPr>
      <a:lvl9pPr marL="340534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0472" indent="-300472" algn="l" defTabSz="393674" rtl="0" eaLnBrk="0" fontAlgn="base" hangingPunct="0">
        <a:lnSpc>
          <a:spcPct val="93000"/>
        </a:lnSpc>
        <a:spcBef>
          <a:spcPct val="0"/>
        </a:spcBef>
        <a:spcAft>
          <a:spcPts val="1248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MS Gothic"/>
        </a:defRPr>
      </a:lvl1pPr>
      <a:lvl2pPr marL="651023" indent="-250393" algn="l" defTabSz="393674" rtl="0" eaLnBrk="0" fontAlgn="base" hangingPunct="0">
        <a:lnSpc>
          <a:spcPct val="9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MS Gothic"/>
        </a:defRPr>
      </a:lvl2pPr>
      <a:lvl3pPr marL="1001572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MS Gothic"/>
        </a:defRPr>
      </a:lvl3pPr>
      <a:lvl4pPr marL="1402202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MS Gothic"/>
        </a:defRPr>
      </a:lvl4pPr>
      <a:lvl5pPr marL="1802831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MS Gothic"/>
        </a:defRPr>
      </a:lvl5pPr>
      <a:lvl6pPr marL="2203460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0408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0471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40534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2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25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88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516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145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77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40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032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622649" cy="2592288"/>
          </a:xfrm>
        </p:spPr>
        <p:txBody>
          <a:bodyPr tIns="18609"/>
          <a:lstStyle/>
          <a:p>
            <a:r>
              <a:rPr lang="pl-P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ewaluacji Regionalnego Programu Operacyjnego Województwa Podkarpackiego na lata 2014-2020</a:t>
            </a:r>
            <a:br>
              <a:rPr lang="pl-P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l-PL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10" descr="hasł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788869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251520" y="4365104"/>
            <a:ext cx="8784976" cy="1799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609" rIns="0" bIns="0" anchor="ctr"/>
          <a:lstStyle/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latin typeface="+mj-lt"/>
                <a:cs typeface="Arial" pitchFamily="34" charset="0"/>
              </a:rPr>
              <a:t>Tomasz Zieliński 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latin typeface="+mj-lt"/>
                <a:cs typeface="Arial" pitchFamily="34" charset="0"/>
              </a:rPr>
              <a:t>Zastępca Dyrektora Departamentu </a:t>
            </a:r>
            <a:r>
              <a:rPr lang="pl-PL" sz="2000" b="1" kern="0" dirty="0">
                <a:latin typeface="+mj-lt"/>
                <a:cs typeface="Arial" pitchFamily="34" charset="0"/>
              </a:rPr>
              <a:t>Zarządzania Regionalnym Programem Operacyjnym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>
                <a:latin typeface="+mj-lt"/>
                <a:cs typeface="Arial" pitchFamily="34" charset="0"/>
              </a:rPr>
              <a:t>Urząd Marszałkowski Województwa Podkarpackiego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latin typeface="+mj-lt"/>
                <a:cs typeface="Arial" pitchFamily="34" charset="0"/>
              </a:rPr>
              <a:t>Rzeszów, 12 luty 2016 r.</a:t>
            </a:r>
          </a:p>
        </p:txBody>
      </p:sp>
    </p:spTree>
    <p:extLst>
      <p:ext uri="{BB962C8B-B14F-4D97-AF65-F5344CB8AC3E}">
        <p14:creationId xmlns:p14="http://schemas.microsoft.com/office/powerpoint/2010/main" val="78156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551044"/>
          </a:xfrm>
        </p:spPr>
        <p:txBody>
          <a:bodyPr/>
          <a:lstStyle/>
          <a:p>
            <a:r>
              <a:rPr lang="pl-PL" sz="3600" b="1" dirty="0" smtClean="0"/>
              <a:t>Plan finansowy</a:t>
            </a:r>
            <a:endParaRPr lang="pl-PL" sz="36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98115"/>
              </p:ext>
            </p:extLst>
          </p:nvPr>
        </p:nvGraphicFramePr>
        <p:xfrm>
          <a:off x="853667" y="1056124"/>
          <a:ext cx="7030700" cy="4465837"/>
        </p:xfrm>
        <a:graphic>
          <a:graphicData uri="http://schemas.openxmlformats.org/drawingml/2006/table">
            <a:tbl>
              <a:tblPr firstRow="1" firstCol="1" bandRow="1"/>
              <a:tblGrid>
                <a:gridCol w="2470246"/>
                <a:gridCol w="2394238"/>
                <a:gridCol w="2166216"/>
              </a:tblGrid>
              <a:tr h="29448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Alokacja</a:t>
                      </a:r>
                      <a:r>
                        <a:rPr lang="pl-PL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na badania ewaluacyjne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26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Kwota</a:t>
                      </a:r>
                      <a:r>
                        <a:rPr lang="pl-PL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(tys. PLN)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planowanych badań 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330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780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340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1 130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1 160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530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240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140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2024*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err="1" smtClean="0">
                          <a:latin typeface="+mn-lt"/>
                        </a:rPr>
                        <a:t>nd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badania </a:t>
                      </a: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pl-PL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hoc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900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</a:t>
                      </a:r>
                      <a:endParaRPr lang="pl-PL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 smtClean="0">
                          <a:latin typeface="+mn-lt"/>
                        </a:rPr>
                        <a:t>5 550</a:t>
                      </a:r>
                      <a:endParaRPr lang="pl-PL" sz="1200" b="1" dirty="0">
                        <a:latin typeface="+mn-lt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pl-PL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08833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Pozostałe</a:t>
                      </a:r>
                      <a:r>
                        <a:rPr lang="pl-PL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działania ewaluacyjne</a:t>
                      </a:r>
                      <a:endParaRPr lang="pl-PL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1200" dirty="0">
                        <a:latin typeface="+mn-lt"/>
                      </a:endParaRPr>
                    </a:p>
                  </a:txBody>
                  <a:tcPr marL="39887" marR="3988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830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budowa potencjału ewaluacyjnego, w tym szkolenia, konferencje, publikacje, wsparcie eksperckie</a:t>
                      </a:r>
                      <a:endParaRPr lang="pl-PL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pl-PL" sz="1200" dirty="0" smtClean="0">
                          <a:latin typeface="+mn-lt"/>
                        </a:rPr>
                        <a:t>500</a:t>
                      </a: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0012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87" marR="3988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 smtClean="0">
                          <a:latin typeface="+mn-lt"/>
                        </a:rPr>
                        <a:t>6 050</a:t>
                      </a:r>
                      <a:endParaRPr lang="pl-PL" sz="1200" b="1" dirty="0">
                        <a:latin typeface="+mn-lt"/>
                      </a:endParaRPr>
                    </a:p>
                  </a:txBody>
                  <a:tcPr marL="8547" marR="854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47" marR="8547" marT="8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853667" y="5597516"/>
            <a:ext cx="7030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5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*Środki finansowe na przeprowadzenie badań w roku 2024 będą pochodziły z regionalnego programu operacyjnego na </a:t>
            </a:r>
            <a:r>
              <a:rPr lang="pl-PL" altLang="pl-PL" sz="105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kolejną perspektywę finansową.</a:t>
            </a:r>
            <a:endParaRPr lang="pl-PL" altLang="pl-PL" sz="105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692696"/>
            <a:ext cx="7668197" cy="432048"/>
          </a:xfrm>
        </p:spPr>
        <p:txBody>
          <a:bodyPr/>
          <a:lstStyle/>
          <a:p>
            <a:r>
              <a:rPr lang="pl-PL" sz="3000" b="1" dirty="0" smtClean="0"/>
              <a:t>Uwagi zgłoszone do PE RPO WP</a:t>
            </a:r>
            <a:endParaRPr lang="pl-PL" sz="3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33655"/>
            <a:ext cx="8424936" cy="4236941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/>
              <a:t>PE RPO WP był konsultowany </a:t>
            </a:r>
            <a:r>
              <a:rPr lang="pl-PL" sz="1800" dirty="0"/>
              <a:t>z </a:t>
            </a:r>
            <a:r>
              <a:rPr lang="pl-PL" sz="1800" dirty="0" smtClean="0"/>
              <a:t>pracownikami </a:t>
            </a:r>
            <a:r>
              <a:rPr lang="pl-PL" sz="1800" dirty="0"/>
              <a:t>instytucji zaangażowanych </a:t>
            </a:r>
            <a:r>
              <a:rPr lang="pl-PL" sz="1800" dirty="0" smtClean="0"/>
              <a:t>w realizację </a:t>
            </a:r>
            <a:r>
              <a:rPr lang="pl-PL" sz="1800" dirty="0" smtClean="0"/>
              <a:t>RPO </a:t>
            </a:r>
            <a:r>
              <a:rPr lang="pl-PL" sz="1800" dirty="0"/>
              <a:t>WP </a:t>
            </a:r>
            <a:r>
              <a:rPr lang="pl-PL" sz="1800" dirty="0" smtClean="0"/>
              <a:t>2014-2020, IP WUP,  ekspertami </a:t>
            </a:r>
            <a:r>
              <a:rPr lang="pl-PL" sz="1800" dirty="0"/>
              <a:t>zewnętrzni oraz </a:t>
            </a:r>
            <a:r>
              <a:rPr lang="pl-PL" sz="1800" dirty="0" smtClean="0"/>
              <a:t>członkami </a:t>
            </a:r>
            <a:r>
              <a:rPr lang="pl-PL" sz="1800" dirty="0"/>
              <a:t>KM RPO </a:t>
            </a:r>
            <a:r>
              <a:rPr lang="pl-PL" sz="1800" dirty="0" smtClean="0"/>
              <a:t>WP 2014-2020, dzięki czemu możliwe było podniesienie jakości merytorycznej ewaluowanych zagadnień.</a:t>
            </a:r>
          </a:p>
          <a:p>
            <a:pPr marL="0" indent="0" algn="just">
              <a:buNone/>
            </a:pPr>
            <a:r>
              <a:rPr lang="pl-PL" sz="1800" dirty="0"/>
              <a:t>Podczas konsultacji </a:t>
            </a:r>
            <a:r>
              <a:rPr lang="pl-PL" sz="1800" dirty="0" smtClean="0"/>
              <a:t>PE </a:t>
            </a:r>
            <a:r>
              <a:rPr lang="pl-PL" sz="1800" dirty="0"/>
              <a:t>RPO WP z członkami KM PRO WP </a:t>
            </a:r>
            <a:r>
              <a:rPr lang="pl-PL" sz="1800" dirty="0" smtClean="0"/>
              <a:t>2014-2020 </a:t>
            </a:r>
            <a:r>
              <a:rPr lang="pl-PL" sz="1800" b="1" dirty="0" smtClean="0"/>
              <a:t>zgłoszono 20 </a:t>
            </a:r>
            <a:r>
              <a:rPr lang="pl-PL" sz="1800" b="1" dirty="0"/>
              <a:t>uwag</a:t>
            </a:r>
            <a:r>
              <a:rPr lang="pl-PL" sz="1800" dirty="0"/>
              <a:t>, </a:t>
            </a:r>
            <a:r>
              <a:rPr lang="pl-PL" sz="1800" dirty="0" smtClean="0"/>
              <a:t>z czego </a:t>
            </a:r>
            <a:r>
              <a:rPr lang="pl-PL" sz="1800" dirty="0"/>
              <a:t>14 zostało uwzględnionych, 5 zostało </a:t>
            </a:r>
            <a:r>
              <a:rPr lang="pl-PL" sz="1800" dirty="0" smtClean="0"/>
              <a:t>uwzględnionych częściowo, </a:t>
            </a:r>
            <a:r>
              <a:rPr lang="pl-PL" sz="1800" dirty="0">
                <a:solidFill>
                  <a:schemeClr val="tx1"/>
                </a:solidFill>
              </a:rPr>
              <a:t>natomiast </a:t>
            </a:r>
            <a:r>
              <a:rPr lang="pl-PL" sz="1800" dirty="0" smtClean="0">
                <a:solidFill>
                  <a:schemeClr val="tx1"/>
                </a:solidFill>
              </a:rPr>
              <a:t>1,  </a:t>
            </a:r>
            <a:r>
              <a:rPr lang="pl-PL" sz="1800" dirty="0">
                <a:solidFill>
                  <a:schemeClr val="tx1"/>
                </a:solidFill>
              </a:rPr>
              <a:t>zostanie uwzględniona  na etapie aktualizacji PE RPO WP. 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/>
              <a:t>Zgłoszone uwagi w </a:t>
            </a:r>
            <a:r>
              <a:rPr lang="pl-PL" sz="1800" b="1" dirty="0"/>
              <a:t>głównej mierze koncentrowały się na </a:t>
            </a:r>
            <a:r>
              <a:rPr lang="pl-PL" sz="1800" dirty="0" smtClean="0"/>
              <a:t>doprecyzowaniu/wyjaśnieniu </a:t>
            </a:r>
            <a:r>
              <a:rPr lang="pl-PL" sz="1800" dirty="0"/>
              <a:t>założeń dotyczących organizacji procesu </a:t>
            </a:r>
            <a:r>
              <a:rPr lang="pl-PL" sz="1800" dirty="0" smtClean="0"/>
              <a:t>ewaluacji, metodyki </a:t>
            </a:r>
            <a:r>
              <a:rPr lang="pl-PL" sz="1800" dirty="0"/>
              <a:t>planowanych badań, </a:t>
            </a:r>
            <a:r>
              <a:rPr lang="pl-PL" sz="1800" dirty="0" smtClean="0"/>
              <a:t>zakresu i sposobu gromadzenia danych, jak również dodaniu </a:t>
            </a:r>
            <a:r>
              <a:rPr lang="pl-PL" sz="1800" dirty="0"/>
              <a:t>pytań </a:t>
            </a:r>
            <a:r>
              <a:rPr lang="pl-PL" sz="1800" dirty="0" smtClean="0"/>
              <a:t>badawczych. Zaproponowano uwzględnienie dodatkowych </a:t>
            </a:r>
            <a:r>
              <a:rPr lang="pl-PL" sz="1800" dirty="0"/>
              <a:t>tematów badań </a:t>
            </a:r>
            <a:r>
              <a:rPr lang="pl-PL" sz="1800" dirty="0" smtClean="0"/>
              <a:t>ewaluacyjnych dot. kształcenia zawodowego oraz edukacji przedszkolnej.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1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95536" y="519899"/>
            <a:ext cx="8352928" cy="1129079"/>
          </a:xfrm>
        </p:spPr>
        <p:txBody>
          <a:bodyPr/>
          <a:lstStyle/>
          <a:p>
            <a:r>
              <a:rPr lang="pl-PL" altLang="pl-PL" sz="2400" b="1" dirty="0"/>
              <a:t>Zmiany </a:t>
            </a:r>
            <a:r>
              <a:rPr lang="pl-PL" altLang="pl-PL" sz="2400" b="1" dirty="0" smtClean="0"/>
              <a:t>w PE RPO WP </a:t>
            </a:r>
            <a:r>
              <a:rPr lang="pl-PL" altLang="pl-PL" sz="2400" b="1" dirty="0"/>
              <a:t>na podstawie </a:t>
            </a:r>
            <a:r>
              <a:rPr lang="pl-PL" altLang="pl-PL" sz="2400" b="1" dirty="0" smtClean="0"/>
              <a:t>zgłoszonych uwag</a:t>
            </a:r>
            <a:endParaRPr lang="pl-PL" sz="24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49472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w </a:t>
            </a:r>
            <a:r>
              <a:rPr lang="pl-PL" sz="1800" dirty="0" smtClean="0"/>
              <a:t>podrozdziale 3.1 </a:t>
            </a:r>
            <a:r>
              <a:rPr lang="pl-PL" sz="1800" i="1" dirty="0" smtClean="0"/>
              <a:t>Podmioty zaangażowane w proces ewaluacji</a:t>
            </a:r>
            <a:r>
              <a:rPr lang="pl-PL" sz="1800" dirty="0" smtClean="0"/>
              <a:t> </a:t>
            </a:r>
            <a:r>
              <a:rPr lang="pl-PL" sz="1800" dirty="0" smtClean="0"/>
              <a:t>doprecyzowano, że w </a:t>
            </a:r>
            <a:r>
              <a:rPr lang="pl-PL" sz="1800" dirty="0" smtClean="0"/>
              <a:t>skład GSE będą wchodzić partnerzy spoza administracji, do których zaliczają się także organizacje pozarządowe;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w podrozdziale 3.3 </a:t>
            </a:r>
            <a:r>
              <a:rPr lang="pl-PL" sz="1800" i="1" dirty="0" smtClean="0"/>
              <a:t>Rozpowszechnianie i wykorzystanie wyników procesu ewaluacji</a:t>
            </a:r>
            <a:r>
              <a:rPr lang="pl-PL" sz="1800" dirty="0" smtClean="0"/>
              <a:t> dodano przypis dot. przekazywania streszczenia oraz tabeli wdrażania rekomendacji w języku angielskim;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w podrozdziale 3.4 </a:t>
            </a:r>
            <a:r>
              <a:rPr lang="pl-PL" sz="1800" i="1" dirty="0" smtClean="0"/>
              <a:t>Budowa potencjału ewaluacyjnego</a:t>
            </a:r>
            <a:r>
              <a:rPr lang="pl-PL" sz="1800" dirty="0" smtClean="0"/>
              <a:t> wprowadzono cele </a:t>
            </a:r>
            <a:br>
              <a:rPr lang="pl-PL" sz="1800" dirty="0" smtClean="0"/>
            </a:br>
            <a:r>
              <a:rPr lang="pl-PL" sz="1800" dirty="0" smtClean="0"/>
              <a:t>i tematy planowanych szkoleń;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w podrozdziale 3.5 </a:t>
            </a:r>
            <a:r>
              <a:rPr lang="pl-PL" sz="1800" i="1" dirty="0" smtClean="0"/>
              <a:t>Zasoby niezbędne do realizacji planu ewaluacji </a:t>
            </a:r>
            <a:r>
              <a:rPr lang="pl-PL" sz="1800" dirty="0" smtClean="0"/>
              <a:t>wprowadzono tabelę prezentującą orientacyjny budżet na działania ewaluacyjne oraz zapisy dot. wykorzystania doświadczeń z poprzedniej perspektywy finansowej w zakresie budowy potencjału ewaluacyjnego.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72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36712"/>
            <a:ext cx="8964488" cy="432048"/>
          </a:xfrm>
        </p:spPr>
        <p:txBody>
          <a:bodyPr/>
          <a:lstStyle/>
          <a:p>
            <a:r>
              <a:rPr lang="pl-PL" sz="2400" b="1" dirty="0" smtClean="0"/>
              <a:t>c.d. - rozdział </a:t>
            </a:r>
            <a:r>
              <a:rPr lang="pl-PL" sz="2400" b="1" dirty="0"/>
              <a:t>4 </a:t>
            </a:r>
            <a:r>
              <a:rPr lang="pl-PL" sz="2400" b="1" i="1" dirty="0" smtClean="0"/>
              <a:t>Planowane </a:t>
            </a:r>
            <a:r>
              <a:rPr lang="pl-PL" sz="2400" b="1" i="1" dirty="0"/>
              <a:t>badania </a:t>
            </a:r>
            <a:r>
              <a:rPr lang="pl-PL" sz="2400" b="1" i="1" dirty="0" smtClean="0"/>
              <a:t>ewaluacyjne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596981"/>
          </a:xfrm>
        </p:spPr>
        <p:txBody>
          <a:bodyPr/>
          <a:lstStyle/>
          <a:p>
            <a:pPr algn="just"/>
            <a:r>
              <a:rPr lang="pl-PL" sz="1800" dirty="0"/>
              <a:t>w opisach poszczególnych badań wykazano spójność z działaniami podejmowanymi na poziomie Umowy </a:t>
            </a:r>
            <a:r>
              <a:rPr lang="pl-PL" sz="1800" dirty="0" smtClean="0"/>
              <a:t>Partnerstwa;</a:t>
            </a:r>
          </a:p>
          <a:p>
            <a:pPr algn="just"/>
            <a:r>
              <a:rPr lang="pl-PL" sz="1800" dirty="0" smtClean="0"/>
              <a:t>dodano dwa </a:t>
            </a:r>
            <a:r>
              <a:rPr lang="pl-PL" sz="1800" dirty="0"/>
              <a:t>badania: </a:t>
            </a:r>
            <a:r>
              <a:rPr lang="pl-PL" sz="1800" i="1" dirty="0"/>
              <a:t>Ocena wpływu wsparcia na jakość kształcenia zawodowego w województwie podkarpackim</a:t>
            </a:r>
            <a:r>
              <a:rPr lang="pl-PL" sz="1800" dirty="0"/>
              <a:t> oraz </a:t>
            </a:r>
            <a:r>
              <a:rPr lang="pl-PL" sz="1800" i="1" dirty="0"/>
              <a:t>Ocena </a:t>
            </a:r>
            <a:r>
              <a:rPr lang="pl-PL" sz="1800" i="1" dirty="0" smtClean="0"/>
              <a:t>wpływu wsparcia </a:t>
            </a:r>
            <a:r>
              <a:rPr lang="pl-PL" sz="1800" i="1" dirty="0"/>
              <a:t>RPO WP 2014-2020 w zakresie opieki nad dzieckiem do lat 3 i usług opiekuńczo-wychowawczych dla dzieci do lat </a:t>
            </a:r>
            <a:r>
              <a:rPr lang="pl-PL" sz="1800" i="1" dirty="0" smtClean="0"/>
              <a:t>5</a:t>
            </a:r>
            <a:r>
              <a:rPr lang="pl-PL" sz="1800" dirty="0" smtClean="0"/>
              <a:t>;</a:t>
            </a:r>
          </a:p>
          <a:p>
            <a:pPr algn="just"/>
            <a:r>
              <a:rPr lang="pl-PL" sz="1800" dirty="0" smtClean="0"/>
              <a:t>część </a:t>
            </a:r>
            <a:r>
              <a:rPr lang="pl-PL" sz="1800" dirty="0" smtClean="0"/>
              <a:t>z planowanych do realizacji badań została uzupełniona o dodatkowe pytania badawcze.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333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 smtClean="0"/>
              <a:t>Dziękuję za uwagę.</a:t>
            </a:r>
          </a:p>
          <a:p>
            <a:pPr marL="0" indent="0" algn="ctr">
              <a:buNone/>
            </a:pPr>
            <a:endParaRPr lang="pl-PL" sz="1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3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/>
              <a:t>Plan ewaluacji – </a:t>
            </a:r>
            <a:r>
              <a:rPr lang="pl-PL" sz="3600" b="1" dirty="0" smtClean="0"/>
              <a:t>podstawa prawna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734508" y="1778592"/>
            <a:ext cx="7668197" cy="4458720"/>
          </a:xfrm>
        </p:spPr>
        <p:txBody>
          <a:bodyPr/>
          <a:lstStyle/>
          <a:p>
            <a:pPr marL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800" b="1" dirty="0"/>
              <a:t>Rozporządzenie </a:t>
            </a:r>
            <a:r>
              <a:rPr lang="pl-PL" sz="1800" b="1" dirty="0" smtClean="0"/>
              <a:t>Parlamentu Europejskiego </a:t>
            </a:r>
            <a:r>
              <a:rPr lang="pl-PL" sz="1800" b="1" dirty="0"/>
              <a:t>i </a:t>
            </a:r>
            <a:r>
              <a:rPr lang="pl-PL" sz="1800" b="1" dirty="0" smtClean="0"/>
              <a:t>Rady </a:t>
            </a:r>
            <a:r>
              <a:rPr lang="pl-PL" sz="1800" b="1" dirty="0"/>
              <a:t>(UE) </a:t>
            </a:r>
            <a:r>
              <a:rPr lang="pl-PL" sz="1800" b="1" dirty="0" smtClean="0"/>
              <a:t>nr </a:t>
            </a:r>
            <a:r>
              <a:rPr lang="pl-PL" sz="1800" b="1" dirty="0"/>
              <a:t>1303/2013 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>z dnia 17 grudnia 2013 r.</a:t>
            </a:r>
            <a:endParaRPr lang="pl-PL" sz="1800" b="1" dirty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pl-PL" sz="1800" b="1" i="1" dirty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800" b="1" dirty="0"/>
              <a:t>Artykuł 56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l-PL" sz="1800" i="1" u="sng" dirty="0"/>
              <a:t>Instytucja zarządzająca </a:t>
            </a:r>
            <a:r>
              <a:rPr lang="pl-PL" sz="1800" i="1" dirty="0"/>
              <a:t>lub państwo członkowskie </a:t>
            </a:r>
            <a:r>
              <a:rPr lang="pl-PL" sz="1800" i="1" u="sng" dirty="0"/>
              <a:t>sporządza plan ewaluacji,</a:t>
            </a:r>
            <a:r>
              <a:rPr lang="pl-PL" sz="1800" i="1" dirty="0"/>
              <a:t> który może obejmować więcej niż jeden program. Plan ten jest przedkładany zgodnie z przepisami dotyczącymi poszczególnych funduszy. </a:t>
            </a:r>
            <a:endParaRPr lang="pl-PL" sz="1800" i="1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pl-PL" sz="1800" dirty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sz="1800" b="1" dirty="0"/>
              <a:t>Artykuł 114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l-PL" sz="1800" i="1" dirty="0"/>
              <a:t>Plan ewaluacji jest sporządzany przez instytucję zarządzającą lub państwo członkowskie dla jednego lub kilku programów operacyjnych. </a:t>
            </a:r>
            <a:r>
              <a:rPr lang="pl-PL" sz="1800" i="1" u="sng" dirty="0"/>
              <a:t>Plan ewaluacji przedstawiany jest Komitetowi Monitorującemu nie później niż rok po przyjęciu programu operacyjnego.</a:t>
            </a:r>
          </a:p>
          <a:p>
            <a:pPr algn="just">
              <a:buFont typeface="Arial" charset="0"/>
              <a:buNone/>
              <a:defRPr/>
            </a:pPr>
            <a:endParaRPr lang="pl-PL" sz="1800" dirty="0"/>
          </a:p>
          <a:p>
            <a:pPr marL="0" algn="just">
              <a:buFont typeface="Arial" charset="0"/>
              <a:buNone/>
              <a:defRPr/>
            </a:pPr>
            <a:r>
              <a:rPr lang="pl-PL" sz="1800" b="1" dirty="0"/>
              <a:t>Wytyczne </a:t>
            </a:r>
            <a:r>
              <a:rPr lang="pl-PL" sz="1800" b="1" dirty="0" smtClean="0"/>
              <a:t>Ministra Infrastruktury i Rozwoju w </a:t>
            </a:r>
            <a:r>
              <a:rPr lang="pl-PL" sz="1800" b="1" dirty="0"/>
              <a:t>zakresie </a:t>
            </a:r>
            <a:r>
              <a:rPr lang="pl-PL" sz="1800" b="1" dirty="0" smtClean="0"/>
              <a:t>ewaluacji polityki spójności </a:t>
            </a:r>
            <a:r>
              <a:rPr lang="pl-PL" sz="1800" b="1" dirty="0"/>
              <a:t>na lata 2014-2020 </a:t>
            </a:r>
            <a:r>
              <a:rPr lang="pl-PL" sz="1800" b="1" dirty="0" smtClean="0"/>
              <a:t>z </a:t>
            </a:r>
            <a:r>
              <a:rPr lang="pl-PL" sz="1800" b="1" dirty="0"/>
              <a:t>dnia 22 września 2015 r</a:t>
            </a:r>
            <a:r>
              <a:rPr lang="pl-PL" sz="1800" b="1" dirty="0" smtClean="0"/>
              <a:t>.</a:t>
            </a:r>
            <a:endParaRPr lang="pl-PL" sz="1800" b="1" dirty="0"/>
          </a:p>
          <a:p>
            <a:endParaRPr lang="pl-PL" sz="16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B6BFE73-6E6D-480C-B676-3165A46287E6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7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899"/>
            <a:ext cx="7668197" cy="820869"/>
          </a:xfrm>
        </p:spPr>
        <p:txBody>
          <a:bodyPr/>
          <a:lstStyle/>
          <a:p>
            <a:r>
              <a:rPr lang="pl-PL" b="1" dirty="0" smtClean="0"/>
              <a:t>PE RPO WP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617861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/>
              <a:t>J</a:t>
            </a:r>
            <a:r>
              <a:rPr lang="pl-PL" sz="1800" dirty="0" smtClean="0"/>
              <a:t>est </a:t>
            </a:r>
            <a:r>
              <a:rPr lang="pl-PL" sz="1800" dirty="0"/>
              <a:t>dokumentem strategicznym wyznaczającym </a:t>
            </a:r>
            <a:r>
              <a:rPr lang="pl-PL" sz="1800" b="1" dirty="0"/>
              <a:t>ramy realizacji procesu ewaluacji</a:t>
            </a:r>
            <a:r>
              <a:rPr lang="pl-PL" sz="1800" dirty="0"/>
              <a:t> na cały okres programowania. Plan określa </a:t>
            </a:r>
            <a:r>
              <a:rPr lang="pl-PL" sz="1800" b="1" dirty="0"/>
              <a:t>cele ewaluacji</a:t>
            </a:r>
            <a:r>
              <a:rPr lang="pl-PL" sz="1800" dirty="0"/>
              <a:t>, </a:t>
            </a:r>
            <a:r>
              <a:rPr lang="pl-PL" sz="1800" b="1" dirty="0"/>
              <a:t>system organizacyjny </a:t>
            </a:r>
            <a:r>
              <a:rPr lang="pl-PL" sz="1800" dirty="0"/>
              <a:t>oraz </a:t>
            </a:r>
            <a:r>
              <a:rPr lang="pl-PL" sz="1800" b="1" dirty="0"/>
              <a:t>planowane do realizacji badania </a:t>
            </a:r>
            <a:r>
              <a:rPr lang="pl-PL" sz="1800" b="1" dirty="0" smtClean="0"/>
              <a:t>ewaluacyjne</a:t>
            </a:r>
            <a:r>
              <a:rPr lang="pl-PL" sz="1800" b="1" dirty="0"/>
              <a:t>. </a:t>
            </a:r>
            <a:endParaRPr lang="pl-PL" sz="1800" b="1" dirty="0" smtClean="0"/>
          </a:p>
          <a:p>
            <a:pPr marL="0" indent="0" algn="just">
              <a:buNone/>
            </a:pPr>
            <a:r>
              <a:rPr lang="pl-PL" sz="1800" dirty="0" smtClean="0"/>
              <a:t>Służy planowaniu procesu ewaluacji i zapewnieniu niezbędnych ku temu zasobów.</a:t>
            </a:r>
          </a:p>
          <a:p>
            <a:pPr marL="0" lvl="0" indent="0" algn="just">
              <a:buNone/>
            </a:pPr>
            <a:r>
              <a:rPr lang="pl-PL" sz="1800" dirty="0" smtClean="0"/>
              <a:t>Składa się z części ogólnej, w której określono cele PE RPO WP, organizację procesu ewaluacji (</a:t>
            </a:r>
            <a:r>
              <a:rPr lang="pl-PL" sz="1800" dirty="0"/>
              <a:t>p</a:t>
            </a:r>
            <a:r>
              <a:rPr lang="pl-PL" sz="1800" dirty="0" smtClean="0"/>
              <a:t>odmioty </a:t>
            </a:r>
            <a:r>
              <a:rPr lang="pl-PL" sz="1800" dirty="0"/>
              <a:t>zaangażowane w proces </a:t>
            </a:r>
            <a:r>
              <a:rPr lang="pl-PL" sz="1800" dirty="0" smtClean="0"/>
              <a:t>ewaluacji, </a:t>
            </a:r>
            <a:r>
              <a:rPr lang="pl-PL" sz="1800" dirty="0"/>
              <a:t>s</a:t>
            </a:r>
            <a:r>
              <a:rPr lang="pl-PL" sz="1800" dirty="0" smtClean="0"/>
              <a:t>posób </a:t>
            </a:r>
            <a:r>
              <a:rPr lang="pl-PL" sz="1800" dirty="0"/>
              <a:t>realizacji </a:t>
            </a:r>
            <a:r>
              <a:rPr lang="pl-PL" sz="1800" dirty="0" smtClean="0"/>
              <a:t>badań, </a:t>
            </a:r>
            <a:r>
              <a:rPr lang="pl-PL" sz="1800" dirty="0"/>
              <a:t>r</a:t>
            </a:r>
            <a:r>
              <a:rPr lang="pl-PL" sz="1800" dirty="0" smtClean="0"/>
              <a:t>ozpowszechnianie </a:t>
            </a:r>
            <a:r>
              <a:rPr lang="pl-PL" sz="1800" dirty="0"/>
              <a:t>i wykorzystanie wyników procesu </a:t>
            </a:r>
            <a:r>
              <a:rPr lang="pl-PL" sz="1800" dirty="0" smtClean="0"/>
              <a:t>ewaluacji, </a:t>
            </a:r>
            <a:r>
              <a:rPr lang="pl-PL" sz="1800" dirty="0"/>
              <a:t>b</a:t>
            </a:r>
            <a:r>
              <a:rPr lang="pl-PL" sz="1800" dirty="0" smtClean="0"/>
              <a:t>udowa </a:t>
            </a:r>
            <a:r>
              <a:rPr lang="pl-PL" sz="1800" dirty="0"/>
              <a:t>potencjału </a:t>
            </a:r>
            <a:r>
              <a:rPr lang="pl-PL" sz="1800" dirty="0" smtClean="0"/>
              <a:t>ewaluacyjnego,</a:t>
            </a:r>
            <a:r>
              <a:rPr lang="pl-PL" sz="1800" dirty="0"/>
              <a:t> </a:t>
            </a:r>
            <a:r>
              <a:rPr lang="pl-PL" sz="1800" dirty="0" smtClean="0"/>
              <a:t>zasoby </a:t>
            </a:r>
            <a:r>
              <a:rPr lang="pl-PL" sz="1800" dirty="0"/>
              <a:t>niezbędne do realizacji planu </a:t>
            </a:r>
            <a:r>
              <a:rPr lang="pl-PL" sz="1800" dirty="0" smtClean="0"/>
              <a:t>ewaluacji) oraz opisu planowych do realizacji badań ewaluacyjnych, w blokach tematycznych: </a:t>
            </a:r>
            <a:r>
              <a:rPr lang="pl-PL" sz="1800" b="1" dirty="0"/>
              <a:t>s</a:t>
            </a:r>
            <a:r>
              <a:rPr lang="pl-PL" sz="1800" b="1" dirty="0" smtClean="0"/>
              <a:t>ystem </a:t>
            </a:r>
            <a:r>
              <a:rPr lang="pl-PL" sz="1800" b="1" dirty="0"/>
              <a:t>realizacji </a:t>
            </a:r>
            <a:r>
              <a:rPr lang="pl-PL" sz="1800" b="1" dirty="0" smtClean="0"/>
              <a:t>i </a:t>
            </a:r>
            <a:r>
              <a:rPr lang="pl-PL" sz="1800" b="1" dirty="0"/>
              <a:t>badania </a:t>
            </a:r>
            <a:r>
              <a:rPr lang="pl-PL" sz="1800" b="1" dirty="0" smtClean="0"/>
              <a:t>horyzontalne, </a:t>
            </a:r>
            <a:r>
              <a:rPr lang="pl-PL" sz="1800" b="1" dirty="0"/>
              <a:t>g</a:t>
            </a:r>
            <a:r>
              <a:rPr lang="pl-PL" sz="1800" b="1" dirty="0" smtClean="0"/>
              <a:t>ospodarka, infrastruktura, społeczeństwo</a:t>
            </a:r>
            <a:r>
              <a:rPr lang="pl-PL" sz="1800" dirty="0" smtClean="0"/>
              <a:t>.</a:t>
            </a:r>
          </a:p>
          <a:p>
            <a:pPr marL="0" lvl="0" indent="0" algn="just">
              <a:buNone/>
            </a:pPr>
            <a:r>
              <a:rPr lang="pl-PL" sz="1800" dirty="0" smtClean="0"/>
              <a:t>Łącznie w latach 2016-2023 zaplanowano </a:t>
            </a:r>
            <a:r>
              <a:rPr lang="pl-PL" sz="1800" b="1" dirty="0" smtClean="0"/>
              <a:t>31 badań</a:t>
            </a:r>
            <a:r>
              <a:rPr lang="pl-PL" sz="1800" dirty="0"/>
              <a:t>.</a:t>
            </a:r>
            <a:r>
              <a:rPr lang="pl-PL" sz="1800" dirty="0" smtClean="0"/>
              <a:t> 30 badań to ewaluacje obligatoryjne.</a:t>
            </a:r>
          </a:p>
          <a:p>
            <a:pPr marL="0" lvl="0" indent="0" algn="just">
              <a:buNone/>
            </a:pPr>
            <a:r>
              <a:rPr lang="pl-PL" sz="1800" dirty="0" smtClean="0"/>
              <a:t>W przypadku nieprzewidzianej potrzeby informacyjnej założono </a:t>
            </a:r>
            <a:r>
              <a:rPr lang="pl-PL" sz="1800" b="1" dirty="0" smtClean="0"/>
              <a:t>możliwość ewaluacji w </a:t>
            </a:r>
            <a:r>
              <a:rPr lang="pl-PL" sz="1800" b="1" dirty="0"/>
              <a:t>formie </a:t>
            </a:r>
            <a:r>
              <a:rPr lang="pl-PL" sz="1800" b="1" dirty="0" smtClean="0"/>
              <a:t>ad </a:t>
            </a:r>
            <a:r>
              <a:rPr lang="pl-PL" sz="1800" b="1" dirty="0"/>
              <a:t>hoc</a:t>
            </a:r>
            <a:r>
              <a:rPr lang="pl-PL" sz="1800" dirty="0"/>
              <a:t>, na które zarezerwowano osobne środki finansowe.</a:t>
            </a:r>
          </a:p>
          <a:p>
            <a:pPr marL="0" lvl="0" indent="0" algn="just">
              <a:buNone/>
            </a:pPr>
            <a:endParaRPr lang="pl-PL" sz="1800" dirty="0" smtClean="0"/>
          </a:p>
          <a:p>
            <a:pPr marL="0" lv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2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692696"/>
            <a:ext cx="7668197" cy="792088"/>
          </a:xfrm>
        </p:spPr>
        <p:txBody>
          <a:bodyPr/>
          <a:lstStyle/>
          <a:p>
            <a:r>
              <a:rPr lang="pl-PL" sz="2400" b="1" dirty="0"/>
              <a:t>Podmioty zaangażowane w proces ewaluacji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764705"/>
            <a:ext cx="7416824" cy="554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6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836712"/>
            <a:ext cx="7668197" cy="1080120"/>
          </a:xfrm>
        </p:spPr>
        <p:txBody>
          <a:bodyPr/>
          <a:lstStyle/>
          <a:p>
            <a:r>
              <a:rPr lang="pl-PL" sz="3200" b="1" dirty="0" smtClean="0"/>
              <a:t>Rola KM RPO WP 2014-2020 </a:t>
            </a:r>
            <a:br>
              <a:rPr lang="pl-PL" sz="3200" b="1" dirty="0" smtClean="0"/>
            </a:br>
            <a:r>
              <a:rPr lang="pl-PL" sz="3200" b="1" dirty="0" smtClean="0"/>
              <a:t>w procesie ewaluacji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000" dirty="0" smtClean="0"/>
          </a:p>
          <a:p>
            <a:pPr algn="just"/>
            <a:r>
              <a:rPr lang="pl-PL" sz="2400" dirty="0"/>
              <a:t>r</a:t>
            </a:r>
            <a:r>
              <a:rPr lang="pl-PL" sz="2400" dirty="0" smtClean="0"/>
              <a:t>ozpatruje i zatwierdza </a:t>
            </a:r>
            <a:r>
              <a:rPr lang="pl-PL" sz="2400" dirty="0"/>
              <a:t>PE RPO WP oraz jego </a:t>
            </a:r>
            <a:r>
              <a:rPr lang="pl-PL" sz="2400" dirty="0" smtClean="0"/>
              <a:t>zmiany;</a:t>
            </a:r>
          </a:p>
          <a:p>
            <a:pPr algn="just"/>
            <a:r>
              <a:rPr lang="pl-PL" sz="2400" dirty="0"/>
              <a:t>monitoruje proces ewaluacji </a:t>
            </a:r>
            <a:r>
              <a:rPr lang="pl-PL" sz="2400" dirty="0" smtClean="0"/>
              <a:t>RPO WP 2014-2020;</a:t>
            </a:r>
          </a:p>
          <a:p>
            <a:pPr algn="just"/>
            <a:r>
              <a:rPr lang="pl-PL" sz="2400" dirty="0"/>
              <a:t>zgłasza propozycje przeprowadzenia badań </a:t>
            </a:r>
            <a:r>
              <a:rPr lang="pl-PL" sz="2400" dirty="0" smtClean="0"/>
              <a:t>ewaluacyjnych;</a:t>
            </a:r>
          </a:p>
          <a:p>
            <a:pPr algn="just"/>
            <a:r>
              <a:rPr lang="pl-PL" sz="2400" dirty="0"/>
              <a:t>zapoznaje się z wynikami badań, monitoruje ich </a:t>
            </a:r>
            <a:r>
              <a:rPr lang="pl-PL" sz="2400" dirty="0" smtClean="0"/>
              <a:t>wykorzystanie;</a:t>
            </a:r>
            <a:endParaRPr lang="pl-PL" sz="2400" dirty="0"/>
          </a:p>
          <a:p>
            <a:pPr algn="just"/>
            <a:r>
              <a:rPr lang="pl-PL" sz="2400" dirty="0" smtClean="0"/>
              <a:t>przedstawia uwagi/wnioski dotyczące </a:t>
            </a:r>
            <a:r>
              <a:rPr lang="pl-PL" sz="2400" dirty="0"/>
              <a:t>ewaluacji </a:t>
            </a:r>
            <a:r>
              <a:rPr lang="pl-PL" sz="2400" dirty="0" smtClean="0"/>
              <a:t>RPO WP 2014-2020.</a:t>
            </a:r>
          </a:p>
          <a:p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3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899"/>
            <a:ext cx="7668197" cy="748861"/>
          </a:xfrm>
        </p:spPr>
        <p:txBody>
          <a:bodyPr/>
          <a:lstStyle/>
          <a:p>
            <a:r>
              <a:rPr lang="pl-PL" altLang="pl-PL" sz="3600" b="1" dirty="0" smtClean="0"/>
              <a:t>Budowa potencjału ewaluacyjnego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4508" y="1340768"/>
            <a:ext cx="7668197" cy="4524973"/>
          </a:xfrm>
        </p:spPr>
        <p:txBody>
          <a:bodyPr/>
          <a:lstStyle/>
          <a:p>
            <a:pPr algn="just"/>
            <a:r>
              <a:rPr lang="pl-PL" sz="1800" dirty="0" smtClean="0"/>
              <a:t>podnoszenie wiedzy i kompetencji pracowników JE RPO WP;</a:t>
            </a:r>
          </a:p>
          <a:p>
            <a:pPr algn="just"/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ktywne zaangażowanie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pracowników 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instytucji zaangażowanych </a:t>
            </a:r>
            <a:b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w realizację RPO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WP 2014-2020 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oraz członków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GSE RPO 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WP  </a:t>
            </a:r>
            <a:b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w realizację procesu ewaluacji;</a:t>
            </a:r>
          </a:p>
          <a:p>
            <a:pPr algn="just"/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spółpraca, wymiana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wiedzy i doświadczeń nt. ewaluacji z podmiotami uczestniczącymi w pracach GSE RPO WP oraz instytucjami zaangażowanymi w proces ewaluacji innych programów operacyjnych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organizacja konferencji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tematycznych dotyczących 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ewaluacji, w ramach której przewiduje się szkolenia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dla pracowników 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instytucji zaangażowanych w realizację RPO WP 2014-2020 i </a:t>
            </a:r>
            <a:r>
              <a:rPr lang="pl-PL" altLang="pl-PL" sz="1800" dirty="0">
                <a:ea typeface="Times New Roman" panose="02020603050405020304" pitchFamily="18" charset="0"/>
                <a:cs typeface="Arial" panose="020B0604020202020204" pitchFamily="34" charset="0"/>
              </a:rPr>
              <a:t>członków GSE RPO </a:t>
            </a:r>
            <a:r>
              <a:rPr lang="pl-PL" altLang="pl-PL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WP;</a:t>
            </a:r>
          </a:p>
          <a:p>
            <a:pPr algn="just"/>
            <a:r>
              <a:rPr lang="pl-PL" sz="1800" dirty="0" smtClean="0"/>
              <a:t>rozpowszechnienie wiedzy nt. ewaluacji i jej wyników m.in. na </a:t>
            </a:r>
            <a:r>
              <a:rPr lang="pl-PL" sz="1800" dirty="0"/>
              <a:t>forum KM RPO </a:t>
            </a:r>
            <a:r>
              <a:rPr lang="pl-PL" sz="1800" dirty="0" smtClean="0"/>
              <a:t>WP 2014-2020;</a:t>
            </a:r>
          </a:p>
          <a:p>
            <a:pPr algn="just"/>
            <a:r>
              <a:rPr lang="pl-PL" sz="1800" dirty="0"/>
              <a:t>w</a:t>
            </a:r>
            <a:r>
              <a:rPr lang="pl-PL" sz="1800" dirty="0" smtClean="0"/>
              <a:t>spółpraca z regionalnym środowiskiem akademickim.</a:t>
            </a:r>
          </a:p>
          <a:p>
            <a:pPr algn="just"/>
            <a:endParaRPr lang="pl-PL" altLang="pl-PL" sz="18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l-PL" altLang="pl-PL" sz="18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l-PL" altLang="pl-PL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3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19899"/>
            <a:ext cx="8784976" cy="1129079"/>
          </a:xfrm>
        </p:spPr>
        <p:txBody>
          <a:bodyPr/>
          <a:lstStyle/>
          <a:p>
            <a:r>
              <a:rPr lang="pl-PL" sz="3600" b="1" dirty="0" smtClean="0"/>
              <a:t>System </a:t>
            </a:r>
            <a:r>
              <a:rPr lang="pl-PL" sz="3600" b="1" dirty="0"/>
              <a:t>realizacji i badania </a:t>
            </a:r>
            <a:r>
              <a:rPr lang="pl-PL" sz="3600" b="1" dirty="0" smtClean="0"/>
              <a:t>horyzontalne</a:t>
            </a:r>
            <a:endParaRPr lang="pl-PL" sz="3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075421"/>
              </p:ext>
            </p:extLst>
          </p:nvPr>
        </p:nvGraphicFramePr>
        <p:xfrm>
          <a:off x="1076218" y="1844824"/>
          <a:ext cx="6984775" cy="3731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2105"/>
                <a:gridCol w="692670"/>
              </a:tblGrid>
              <a:tr h="6641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Temat badania 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Koszt (tys. PLN)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3956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Ewaluacja kryteriów i systemu wyboru projektów RPO WP 2014-2020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6238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Ewaluacja </a:t>
                      </a:r>
                      <a:r>
                        <a:rPr lang="pl-PL" sz="1200" dirty="0" err="1">
                          <a:solidFill>
                            <a:schemeClr val="tx1"/>
                          </a:solidFill>
                          <a:effectLst/>
                        </a:rPr>
                        <a:t>mid</a:t>
                      </a: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-term dotycząca postępu rzeczowego RPO WP 2014-2020 dla potrzeb przeglądu śródokresowego, w tym realizacji zapisów ram i rezerwy wykonania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474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Ewaluacja podsumowująca system realizacji RPO WP 2014-2020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3758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Ewaluacja realizacji zasad horyzontalnych przyjętych w ramach RPO WP 2014-2020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6238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Ewaluacja podsumowująca postęp rzeczowy i rezultaty RPO WP 2014-2020 oraz ich wpływ na osiąganie celów strategii Europa 2020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5142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Ewaluacja ex </a:t>
                      </a:r>
                      <a:r>
                        <a:rPr lang="pl-PL" sz="1200" dirty="0" err="1">
                          <a:solidFill>
                            <a:schemeClr val="tx1"/>
                          </a:solidFill>
                          <a:effectLst/>
                        </a:rPr>
                        <a:t>ante</a:t>
                      </a: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 RPO WP 2021+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9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4325" y="692696"/>
            <a:ext cx="7668197" cy="792088"/>
          </a:xfrm>
        </p:spPr>
        <p:txBody>
          <a:bodyPr/>
          <a:lstStyle/>
          <a:p>
            <a:r>
              <a:rPr lang="pl-PL" sz="3600" b="1" dirty="0" smtClean="0"/>
              <a:t>Gospodarka i infrastruktura</a:t>
            </a:r>
            <a:endParaRPr lang="pl-PL" sz="3600" b="1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215927"/>
              </p:ext>
            </p:extLst>
          </p:nvPr>
        </p:nvGraphicFramePr>
        <p:xfrm>
          <a:off x="1115616" y="1684456"/>
          <a:ext cx="6984776" cy="3256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1886"/>
                <a:gridCol w="672890"/>
              </a:tblGrid>
              <a:tr h="7072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Temat badania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</a:rPr>
                        <a:t>Koszt (tys. PLN)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</a:tr>
              <a:tr h="443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Efekty wsparcia przedsiębiorstw w regionie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pl-PL" sz="1100" b="1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5597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Efekty wsparcia zastosowań TIK dla usług publicznych 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463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Ocena wpływu RPO WP 2014-2020 na efektywność energetyczną i emisyjność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608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Ocena wpływu RPO WP 2014-2020 na ochronę środowiska naturalnego </a:t>
                      </a: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przeciwdziałanie zagrożeniom wynikającym ze zmian klimatu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4574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Ocena wpływu RPO WP 2014-2020 na efektywność systemu transportowego regionu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290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3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899"/>
            <a:ext cx="7668197" cy="604845"/>
          </a:xfrm>
        </p:spPr>
        <p:txBody>
          <a:bodyPr/>
          <a:lstStyle/>
          <a:p>
            <a:r>
              <a:rPr lang="pl-PL" sz="3600" b="1" dirty="0" smtClean="0"/>
              <a:t>Społeczeństwo</a:t>
            </a:r>
            <a:endParaRPr lang="pl-PL" sz="36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232655"/>
              </p:ext>
            </p:extLst>
          </p:nvPr>
        </p:nvGraphicFramePr>
        <p:xfrm>
          <a:off x="722590" y="1124743"/>
          <a:ext cx="7992888" cy="4854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1778"/>
                <a:gridCol w="831110"/>
              </a:tblGrid>
              <a:tr h="500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Temat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badania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Koszt (tys. PLN)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</a:tr>
              <a:tr h="5336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Ocena wpływu wsparcia kierowanego do osób niepracujących objętych wsparciem w ramach RPO WP 2014-2020 na ich sytuację po zakończeniu udziału w projekcie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– trzykrotny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pomiar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</a:rPr>
                        <a:t>420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5008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Ocena wpływu wsparcia EFS na liczbę trwałych miejsc pracy w województwie podkarpackim dla osób w najtrudniejszej sytuacji na rynku pracy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pl-PL" sz="1100" b="1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287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Ocena wpływu wsparcia EFS na liczbę trwałych miejsc pracy w podmiotach ekonomii społecznej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pl-PL" sz="1100" b="1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5008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Ewaluacja ex </a:t>
                      </a:r>
                      <a:r>
                        <a:rPr lang="pl-PL" sz="1100" dirty="0" err="1">
                          <a:solidFill>
                            <a:schemeClr val="tx1"/>
                          </a:solidFill>
                          <a:effectLst/>
                        </a:rPr>
                        <a:t>ante</a:t>
                      </a: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 wsparcia kształcenia osób dorosłych w formie pozaszkolnych form kształcenia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zawodowego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pl-PL" sz="1100" b="1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7512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Ocena wpływu wsparcia EFS na poprawę sytuacji osób dorosłych i pracowników uczestniczących w kształceniu ustawicznym oraz na poprawę sytuacji przedsiębiorstw korzystających ze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wsparcia – trzykrotny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pomiar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380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2504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Ocena wpływu wsparcia EFS na poprawę dostępu do wysokiej jakości usług społecznych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2504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Wpływ działań rewitalizacyjnych na sytuację obszarów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zdegradowanych – trzykrotny pomiar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380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5008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Ocena wpływu wsparcia RPO WP 2014-2020 w zakresie opieki nad dzieckiem do lat 3 i usług opiekuńczo-wychowawczych dla dzieci do lat 5 – trzykrotny pomiar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390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5008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Ocena wpływu wsparcia na jakość kształcenia zawodowego w województwie podkarpackim – dwukrotny pomiar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240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277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Ocena wpływu wsparcia w zakresie kształcenia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ogólnego – dwukrotny pomiar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260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5007C1B-9ACB-461B-BC54-955F59CA8AD4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68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1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tyw pakietu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8976</TotalTime>
  <Words>942</Words>
  <Application>Microsoft Office PowerPoint</Application>
  <PresentationFormat>Pokaz na ekranie (4:3)</PresentationFormat>
  <Paragraphs>174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14</vt:i4>
      </vt:variant>
    </vt:vector>
  </HeadingPairs>
  <TitlesOfParts>
    <vt:vector size="23" baseType="lpstr">
      <vt:lpstr>MS Gothic</vt:lpstr>
      <vt:lpstr>MS Mincho</vt:lpstr>
      <vt:lpstr>Arial</vt:lpstr>
      <vt:lpstr>Calibri</vt:lpstr>
      <vt:lpstr>Helvetica</vt:lpstr>
      <vt:lpstr>Times New Roman</vt:lpstr>
      <vt:lpstr>Motyw1</vt:lpstr>
      <vt:lpstr>Projekt niestandardowy</vt:lpstr>
      <vt:lpstr>Motyw pakietu Office</vt:lpstr>
      <vt:lpstr>Plan ewaluacji Regionalnego Programu Operacyjnego Województwa Podkarpackiego na lata 2014-2020 </vt:lpstr>
      <vt:lpstr>Plan ewaluacji – podstawa prawna</vt:lpstr>
      <vt:lpstr>PE RPO WP</vt:lpstr>
      <vt:lpstr>Podmioty zaangażowane w proces ewaluacji </vt:lpstr>
      <vt:lpstr>Rola KM RPO WP 2014-2020  w procesie ewaluacji</vt:lpstr>
      <vt:lpstr>Budowa potencjału ewaluacyjnego</vt:lpstr>
      <vt:lpstr>System realizacji i badania horyzontalne</vt:lpstr>
      <vt:lpstr>Gospodarka i infrastruktura</vt:lpstr>
      <vt:lpstr>Społeczeństwo</vt:lpstr>
      <vt:lpstr>Plan finansowy</vt:lpstr>
      <vt:lpstr>Uwagi zgłoszone do PE RPO WP</vt:lpstr>
      <vt:lpstr>Zmiany w PE RPO WP na podstawie zgłoszonych uwag</vt:lpstr>
      <vt:lpstr>c.d. - rozdział 4 Planowane badania ewaluacyjne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snach</dc:creator>
  <cp:lastModifiedBy>Tomasz Zieliński</cp:lastModifiedBy>
  <cp:revision>954</cp:revision>
  <cp:lastPrinted>2016-02-12T07:43:22Z</cp:lastPrinted>
  <dcterms:created xsi:type="dcterms:W3CDTF">2012-11-04T08:55:49Z</dcterms:created>
  <dcterms:modified xsi:type="dcterms:W3CDTF">2016-02-12T07:43:56Z</dcterms:modified>
</cp:coreProperties>
</file>