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256" r:id="rId2"/>
    <p:sldId id="299" r:id="rId3"/>
    <p:sldId id="301" r:id="rId4"/>
    <p:sldId id="356" r:id="rId5"/>
    <p:sldId id="348" r:id="rId6"/>
    <p:sldId id="325" r:id="rId7"/>
    <p:sldId id="374" r:id="rId8"/>
    <p:sldId id="304" r:id="rId9"/>
    <p:sldId id="351" r:id="rId10"/>
    <p:sldId id="352" r:id="rId11"/>
    <p:sldId id="313" r:id="rId12"/>
    <p:sldId id="375" r:id="rId13"/>
    <p:sldId id="314" r:id="rId14"/>
    <p:sldId id="315" r:id="rId15"/>
    <p:sldId id="330" r:id="rId16"/>
    <p:sldId id="380" r:id="rId17"/>
    <p:sldId id="333" r:id="rId18"/>
    <p:sldId id="312" r:id="rId19"/>
    <p:sldId id="306" r:id="rId20"/>
    <p:sldId id="308" r:id="rId21"/>
    <p:sldId id="320" r:id="rId22"/>
    <p:sldId id="322" r:id="rId23"/>
    <p:sldId id="324" r:id="rId24"/>
    <p:sldId id="323" r:id="rId25"/>
    <p:sldId id="321" r:id="rId26"/>
    <p:sldId id="318" r:id="rId27"/>
    <p:sldId id="317" r:id="rId28"/>
    <p:sldId id="354" r:id="rId29"/>
    <p:sldId id="309" r:id="rId30"/>
    <p:sldId id="307" r:id="rId31"/>
    <p:sldId id="376" r:id="rId32"/>
    <p:sldId id="344" r:id="rId33"/>
    <p:sldId id="345" r:id="rId34"/>
    <p:sldId id="347" r:id="rId35"/>
    <p:sldId id="346" r:id="rId36"/>
    <p:sldId id="362" r:id="rId37"/>
    <p:sldId id="342" r:id="rId38"/>
    <p:sldId id="381" r:id="rId39"/>
    <p:sldId id="382" r:id="rId40"/>
    <p:sldId id="355" r:id="rId41"/>
    <p:sldId id="383" r:id="rId42"/>
    <p:sldId id="349" r:id="rId43"/>
    <p:sldId id="350" r:id="rId44"/>
    <p:sldId id="385" r:id="rId45"/>
  </p:sldIdLst>
  <p:sldSz cx="9144000" cy="6858000" type="screen4x3"/>
  <p:notesSz cx="6797675" cy="99266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Styl jasny 1 — Ak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Styl pośredni 4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7853C-536D-4A76-A0AE-DD22124D55A5}" styleName="Styl z motywem 1 — Ak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95" autoAdjust="0"/>
    <p:restoredTop sz="93364" autoAdjust="0"/>
  </p:normalViewPr>
  <p:slideViewPr>
    <p:cSldViewPr>
      <p:cViewPr varScale="1">
        <p:scale>
          <a:sx n="82" d="100"/>
          <a:sy n="82" d="100"/>
        </p:scale>
        <p:origin x="1656" y="6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6400" cy="496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9" tIns="45670" rIns="91339" bIns="4567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</a:defRPr>
            </a:lvl1pPr>
          </a:lstStyle>
          <a:p>
            <a:endParaRPr lang="pl-PL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9" y="2"/>
            <a:ext cx="2946400" cy="496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9" tIns="45670" rIns="91339" bIns="4567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endParaRPr lang="pl-PL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712"/>
            <a:ext cx="2946400" cy="496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9" tIns="45670" rIns="91339" bIns="4567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</a:defRPr>
            </a:lvl1pPr>
          </a:lstStyle>
          <a:p>
            <a:endParaRPr lang="pl-PL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9" y="9428712"/>
            <a:ext cx="2946400" cy="496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9" tIns="45670" rIns="91339" bIns="4567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588B133A-9C63-4FFF-98AD-B4CB177B6C30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85388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1" y="1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lIns="91339" tIns="45670" rIns="91339" bIns="45670" anchor="ctr"/>
          <a:lstStyle/>
          <a:p>
            <a:endParaRPr lang="pl-PL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1" y="1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339" tIns="45670" rIns="91339" bIns="45670" anchor="ctr"/>
          <a:lstStyle/>
          <a:p>
            <a:endParaRPr lang="pl-PL"/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0" y="2"/>
            <a:ext cx="2946400" cy="49633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339" tIns="45670" rIns="91339" bIns="45670" anchor="ctr"/>
          <a:lstStyle/>
          <a:p>
            <a:endParaRPr lang="pl-PL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49691" y="1"/>
            <a:ext cx="2943225" cy="49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9901" tIns="46749" rIns="89901" bIns="46749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FontTx/>
              <a:buNone/>
              <a:tabLst>
                <a:tab pos="0" algn="l"/>
                <a:tab pos="447183" algn="l"/>
                <a:tab pos="895951" algn="l"/>
                <a:tab pos="1344719" algn="l"/>
                <a:tab pos="1793488" algn="l"/>
                <a:tab pos="2242256" algn="l"/>
                <a:tab pos="2691025" algn="l"/>
                <a:tab pos="3139792" algn="l"/>
                <a:tab pos="3588561" algn="l"/>
                <a:tab pos="4037329" algn="l"/>
                <a:tab pos="4486098" algn="l"/>
                <a:tab pos="4934866" algn="l"/>
                <a:tab pos="5383634" algn="l"/>
                <a:tab pos="5832402" algn="l"/>
                <a:tab pos="6281171" algn="l"/>
                <a:tab pos="6729939" algn="l"/>
                <a:tab pos="7178708" algn="l"/>
                <a:tab pos="7627476" algn="l"/>
                <a:tab pos="8076244" algn="l"/>
                <a:tab pos="8525012" algn="l"/>
                <a:tab pos="8973781" algn="l"/>
              </a:tabLst>
              <a:defRPr sz="1200">
                <a:solidFill>
                  <a:srgbClr val="000000"/>
                </a:solidFill>
                <a:latin typeface="Calibri" pitchFamily="34" charset="0"/>
              </a:defRPr>
            </a:lvl1pPr>
          </a:lstStyle>
          <a:p>
            <a:endParaRPr lang="pl-PL"/>
          </a:p>
        </p:txBody>
      </p:sp>
      <p:sp>
        <p:nvSpPr>
          <p:cNvPr id="2053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9163" y="746125"/>
            <a:ext cx="4959350" cy="3719513"/>
          </a:xfrm>
          <a:prstGeom prst="rect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4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15951"/>
            <a:ext cx="5435600" cy="44622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9901" tIns="46749" rIns="89901" bIns="46749" numCol="1" anchor="t" anchorCtr="0" compatLnSpc="1">
            <a:prstTxWarp prst="textNoShape">
              <a:avLst/>
            </a:prstTxWarp>
          </a:bodyPr>
          <a:lstStyle/>
          <a:p>
            <a:pPr lvl="0"/>
            <a:endParaRPr lang="pl-PL" smtClean="0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0" y="9428712"/>
            <a:ext cx="2946400" cy="49633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339" tIns="45670" rIns="91339" bIns="45670" anchor="ctr"/>
          <a:lstStyle/>
          <a:p>
            <a:endParaRPr lang="pl-PL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49691" y="9428711"/>
            <a:ext cx="2943225" cy="4931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9901" tIns="46749" rIns="89901" bIns="46749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FontTx/>
              <a:buNone/>
              <a:tabLst>
                <a:tab pos="0" algn="l"/>
                <a:tab pos="447183" algn="l"/>
                <a:tab pos="895951" algn="l"/>
                <a:tab pos="1344719" algn="l"/>
                <a:tab pos="1793488" algn="l"/>
                <a:tab pos="2242256" algn="l"/>
                <a:tab pos="2691025" algn="l"/>
                <a:tab pos="3139792" algn="l"/>
                <a:tab pos="3588561" algn="l"/>
                <a:tab pos="4037329" algn="l"/>
                <a:tab pos="4486098" algn="l"/>
                <a:tab pos="4934866" algn="l"/>
                <a:tab pos="5383634" algn="l"/>
                <a:tab pos="5832402" algn="l"/>
                <a:tab pos="6281171" algn="l"/>
                <a:tab pos="6729939" algn="l"/>
                <a:tab pos="7178708" algn="l"/>
                <a:tab pos="7627476" algn="l"/>
                <a:tab pos="8076244" algn="l"/>
                <a:tab pos="8525012" algn="l"/>
                <a:tab pos="8973781" algn="l"/>
              </a:tabLst>
              <a:defRPr sz="1200">
                <a:solidFill>
                  <a:srgbClr val="000000"/>
                </a:solidFill>
                <a:latin typeface="Calibri" pitchFamily="34" charset="0"/>
              </a:defRPr>
            </a:lvl1pPr>
          </a:lstStyle>
          <a:p>
            <a:fld id="{0CE3663B-0C32-4302-838B-7047CB8482A3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38458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1</a:t>
            </a:fld>
            <a:endParaRPr lang="pl-PL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6125"/>
            <a:ext cx="4959350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1" y="4715953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339" tIns="45670" rIns="91339" bIns="45670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69258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11</a:t>
            </a:fld>
            <a:endParaRPr lang="pl-PL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6125"/>
            <a:ext cx="4959350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1" y="4715953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339" tIns="45670" rIns="91339" bIns="45670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69258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>
                <a:solidFill>
                  <a:prstClr val="white"/>
                </a:solidFill>
              </a:rPr>
              <a:pPr/>
              <a:t>12</a:t>
            </a:fld>
            <a:endParaRPr lang="pl-PL">
              <a:solidFill>
                <a:prstClr val="white"/>
              </a:solidFill>
            </a:endParaRPr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6125"/>
            <a:ext cx="4959350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1" y="4715953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339" tIns="45670" rIns="91339" bIns="45670" anchor="ctr"/>
          <a:lstStyle/>
          <a:p>
            <a:endParaRPr lang="pl-P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9258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13</a:t>
            </a:fld>
            <a:endParaRPr lang="pl-PL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6125"/>
            <a:ext cx="4959350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1" y="4715953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339" tIns="45670" rIns="91339" bIns="45670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69258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14</a:t>
            </a:fld>
            <a:endParaRPr lang="pl-PL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6125"/>
            <a:ext cx="4959350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1" y="4715953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339" tIns="45670" rIns="91339" bIns="45670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69258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15</a:t>
            </a:fld>
            <a:endParaRPr lang="pl-PL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6125"/>
            <a:ext cx="4959350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1" y="4715953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339" tIns="45670" rIns="91339" bIns="45670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69258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>
                <a:solidFill>
                  <a:prstClr val="white"/>
                </a:solidFill>
              </a:rPr>
              <a:pPr/>
              <a:t>16</a:t>
            </a:fld>
            <a:endParaRPr lang="pl-PL">
              <a:solidFill>
                <a:prstClr val="white"/>
              </a:solidFill>
            </a:endParaRPr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6125"/>
            <a:ext cx="4959350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1" y="4715953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339" tIns="45670" rIns="91339" bIns="45670" anchor="ctr"/>
          <a:lstStyle/>
          <a:p>
            <a:endParaRPr lang="pl-P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9258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17</a:t>
            </a:fld>
            <a:endParaRPr lang="pl-PL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6125"/>
            <a:ext cx="4959350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1" y="4715953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339" tIns="45670" rIns="91339" bIns="45670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69258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18</a:t>
            </a:fld>
            <a:endParaRPr lang="pl-PL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6125"/>
            <a:ext cx="4959350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1" y="4715953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339" tIns="45670" rIns="91339" bIns="45670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69258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19</a:t>
            </a:fld>
            <a:endParaRPr lang="pl-PL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6125"/>
            <a:ext cx="4959350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1" y="4715953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339" tIns="45670" rIns="91339" bIns="45670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69258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20</a:t>
            </a:fld>
            <a:endParaRPr lang="pl-PL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6125"/>
            <a:ext cx="4959350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1" y="4715953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339" tIns="45670" rIns="91339" bIns="45670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69258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3</a:t>
            </a:fld>
            <a:endParaRPr lang="pl-PL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6125"/>
            <a:ext cx="4959350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1" y="4715953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339" tIns="45670" rIns="91339" bIns="45670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692582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21</a:t>
            </a:fld>
            <a:endParaRPr lang="pl-PL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6125"/>
            <a:ext cx="4959350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1" y="4715953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339" tIns="45670" rIns="91339" bIns="45670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692582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22</a:t>
            </a:fld>
            <a:endParaRPr lang="pl-PL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6125"/>
            <a:ext cx="4959350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1" y="4715953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339" tIns="45670" rIns="91339" bIns="45670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692582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23</a:t>
            </a:fld>
            <a:endParaRPr lang="pl-PL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6125"/>
            <a:ext cx="4959350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1" y="4715953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339" tIns="45670" rIns="91339" bIns="45670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692582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24</a:t>
            </a:fld>
            <a:endParaRPr lang="pl-PL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6125"/>
            <a:ext cx="4959350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1" y="4715953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339" tIns="45670" rIns="91339" bIns="45670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692582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25</a:t>
            </a:fld>
            <a:endParaRPr lang="pl-PL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6125"/>
            <a:ext cx="4959350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1" y="4715953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339" tIns="45670" rIns="91339" bIns="45670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692582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26</a:t>
            </a:fld>
            <a:endParaRPr lang="pl-PL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6125"/>
            <a:ext cx="4959350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1" y="4715953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339" tIns="45670" rIns="91339" bIns="45670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692582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27</a:t>
            </a:fld>
            <a:endParaRPr lang="pl-PL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6125"/>
            <a:ext cx="4959350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1" y="4715953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339" tIns="45670" rIns="91339" bIns="45670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692582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28</a:t>
            </a:fld>
            <a:endParaRPr lang="pl-PL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6125"/>
            <a:ext cx="4959350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1" y="4715953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339" tIns="45670" rIns="91339" bIns="45670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692582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29</a:t>
            </a:fld>
            <a:endParaRPr lang="pl-PL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6125"/>
            <a:ext cx="4959350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1" y="4715953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339" tIns="45670" rIns="91339" bIns="45670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692582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30</a:t>
            </a:fld>
            <a:endParaRPr lang="pl-PL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6125"/>
            <a:ext cx="4959350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1" y="4715953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339" tIns="45670" rIns="91339" bIns="45670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6925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4</a:t>
            </a:fld>
            <a:endParaRPr lang="pl-PL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6125"/>
            <a:ext cx="4959350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1" y="4715953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339" tIns="45670" rIns="91339" bIns="45670" anchor="ctr"/>
          <a:lstStyle/>
          <a:p>
            <a:endParaRPr lang="pl-PL"/>
          </a:p>
        </p:txBody>
      </p:sp>
      <p:sp>
        <p:nvSpPr>
          <p:cNvPr id="2" name="Symbol zastępczy notatek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4692582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>
                <a:solidFill>
                  <a:prstClr val="white"/>
                </a:solidFill>
              </a:rPr>
              <a:pPr/>
              <a:t>31</a:t>
            </a:fld>
            <a:endParaRPr lang="pl-PL">
              <a:solidFill>
                <a:prstClr val="white"/>
              </a:solidFill>
            </a:endParaRPr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6125"/>
            <a:ext cx="4959350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1" y="4715953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339" tIns="45670" rIns="91339" bIns="45670" anchor="ctr"/>
          <a:lstStyle/>
          <a:p>
            <a:endParaRPr lang="pl-P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92582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32</a:t>
            </a:fld>
            <a:endParaRPr lang="pl-PL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6125"/>
            <a:ext cx="4959350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1" y="4715953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339" tIns="45670" rIns="91339" bIns="45670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692582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33</a:t>
            </a:fld>
            <a:endParaRPr lang="pl-PL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6125"/>
            <a:ext cx="4959350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1" y="4715953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339" tIns="45670" rIns="91339" bIns="45670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692582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34</a:t>
            </a:fld>
            <a:endParaRPr lang="pl-PL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6125"/>
            <a:ext cx="4959350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1" y="4715953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339" tIns="45670" rIns="91339" bIns="45670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692582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35</a:t>
            </a:fld>
            <a:endParaRPr lang="pl-PL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6125"/>
            <a:ext cx="4959350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1" y="4715953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339" tIns="45670" rIns="91339" bIns="45670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692582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36</a:t>
            </a:fld>
            <a:endParaRPr lang="pl-PL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6125"/>
            <a:ext cx="4959350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1" y="4715953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339" tIns="45670" rIns="91339" bIns="45670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692582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37</a:t>
            </a:fld>
            <a:endParaRPr lang="pl-PL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6125"/>
            <a:ext cx="4959350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1" y="4715953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339" tIns="45670" rIns="91339" bIns="45670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692582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>
                <a:solidFill>
                  <a:prstClr val="white"/>
                </a:solidFill>
              </a:rPr>
              <a:pPr/>
              <a:t>38</a:t>
            </a:fld>
            <a:endParaRPr lang="pl-PL">
              <a:solidFill>
                <a:prstClr val="white"/>
              </a:solidFill>
            </a:endParaRPr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6125"/>
            <a:ext cx="4959350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1" y="4715953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339" tIns="45670" rIns="91339" bIns="45670" anchor="ctr"/>
          <a:lstStyle/>
          <a:p>
            <a:endParaRPr lang="pl-P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92582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>
                <a:solidFill>
                  <a:prstClr val="white"/>
                </a:solidFill>
              </a:rPr>
              <a:pPr/>
              <a:t>39</a:t>
            </a:fld>
            <a:endParaRPr lang="pl-PL">
              <a:solidFill>
                <a:prstClr val="white"/>
              </a:solidFill>
            </a:endParaRPr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6125"/>
            <a:ext cx="4959350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1" y="4715953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339" tIns="45670" rIns="91339" bIns="45670" anchor="ctr"/>
          <a:lstStyle/>
          <a:p>
            <a:endParaRPr lang="pl-P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92582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40</a:t>
            </a:fld>
            <a:endParaRPr lang="pl-PL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6125"/>
            <a:ext cx="4959350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1" y="4715953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339" tIns="45670" rIns="91339" bIns="45670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69258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5</a:t>
            </a:fld>
            <a:endParaRPr lang="pl-PL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6125"/>
            <a:ext cx="4959350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1" y="4715953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339" tIns="45670" rIns="91339" bIns="45670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692582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>
                <a:solidFill>
                  <a:prstClr val="white"/>
                </a:solidFill>
              </a:rPr>
              <a:pPr/>
              <a:t>41</a:t>
            </a:fld>
            <a:endParaRPr lang="pl-PL">
              <a:solidFill>
                <a:prstClr val="white"/>
              </a:solidFill>
            </a:endParaRPr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6125"/>
            <a:ext cx="4959350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1" y="4715953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339" tIns="45670" rIns="91339" bIns="45670" anchor="ctr"/>
          <a:lstStyle/>
          <a:p>
            <a:endParaRPr lang="pl-P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92582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42</a:t>
            </a:fld>
            <a:endParaRPr lang="pl-PL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6125"/>
            <a:ext cx="4959350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1" y="4715953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339" tIns="45670" rIns="91339" bIns="45670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692582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43</a:t>
            </a:fld>
            <a:endParaRPr lang="pl-PL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6125"/>
            <a:ext cx="4959350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1" y="4715953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339" tIns="45670" rIns="91339" bIns="45670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692582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44</a:t>
            </a:fld>
            <a:endParaRPr lang="pl-PL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6125"/>
            <a:ext cx="4959350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1" y="4715953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339" tIns="45670" rIns="91339" bIns="45670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24260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6</a:t>
            </a:fld>
            <a:endParaRPr lang="pl-PL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6125"/>
            <a:ext cx="4959350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1" y="4715953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339" tIns="45670" rIns="91339" bIns="45670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69258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>
                <a:solidFill>
                  <a:prstClr val="white"/>
                </a:solidFill>
              </a:rPr>
              <a:pPr/>
              <a:t>7</a:t>
            </a:fld>
            <a:endParaRPr lang="pl-PL">
              <a:solidFill>
                <a:prstClr val="white"/>
              </a:solidFill>
            </a:endParaRPr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6125"/>
            <a:ext cx="4959350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1" y="4715953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339" tIns="45670" rIns="91339" bIns="45670" anchor="ctr"/>
          <a:lstStyle/>
          <a:p>
            <a:endParaRPr lang="pl-P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9258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8</a:t>
            </a:fld>
            <a:endParaRPr lang="pl-PL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6125"/>
            <a:ext cx="4959350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1" y="4715953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339" tIns="45670" rIns="91339" bIns="45670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69258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9</a:t>
            </a:fld>
            <a:endParaRPr lang="pl-PL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6125"/>
            <a:ext cx="4959350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1" y="4715953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339" tIns="45670" rIns="91339" bIns="45670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69258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10</a:t>
            </a:fld>
            <a:endParaRPr lang="pl-PL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6125"/>
            <a:ext cx="4959350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1" y="4715953"/>
            <a:ext cx="5438775" cy="44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339" tIns="45670" rIns="91339" bIns="45670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6925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D9E683E-8601-470B-BD3E-95C387CFB6AD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A02A31D-4AAE-4B89-BE11-0A928C543A5E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7813" y="274638"/>
            <a:ext cx="2055812" cy="584835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8213" cy="58483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3662CAE-982B-458A-B16B-609C9E1459DC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D0DC646-1D04-4BA2-AA26-BE230D35FC80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3188A00-9ECF-40A5-B39D-DE6E2CEA6D8E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D1F11BF-EBBF-4CF4-BF8C-F7DD18C8CC17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003ACFE-9C4A-44A2-9DB8-D2D96407B429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BB9F895-9DD6-4BC3-985D-A35E3C6886DD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D03675C-E4C7-4520-B6A6-68601EE05513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E4B892B-75FD-443F-965B-32879F7917BD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FDEBC82-8696-41D2-B9E6-EC28CFD27BD8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6425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Kliknij, aby edytować format tekstu tytułu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2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Kliknij, aby edytować format tekstu konspektu</a:t>
            </a:r>
          </a:p>
          <a:p>
            <a:pPr lvl="1"/>
            <a:r>
              <a:rPr lang="en-GB" smtClean="0"/>
              <a:t>Drugi poziom konspektu</a:t>
            </a:r>
          </a:p>
          <a:p>
            <a:pPr lvl="2"/>
            <a:r>
              <a:rPr lang="en-GB" smtClean="0"/>
              <a:t>Trzeci poziom konspektu</a:t>
            </a:r>
          </a:p>
          <a:p>
            <a:pPr lvl="3"/>
            <a:r>
              <a:rPr lang="en-GB" smtClean="0"/>
              <a:t>Czwarty poziom konspektu</a:t>
            </a:r>
          </a:p>
          <a:p>
            <a:pPr lvl="4"/>
            <a:r>
              <a:rPr lang="en-GB" smtClean="0"/>
              <a:t>Piąty poziom konspektu</a:t>
            </a:r>
          </a:p>
          <a:p>
            <a:pPr lvl="4"/>
            <a:r>
              <a:rPr lang="en-GB" smtClean="0"/>
              <a:t>Szósty poziom konspektu</a:t>
            </a:r>
          </a:p>
          <a:p>
            <a:pPr lvl="4"/>
            <a:r>
              <a:rPr lang="en-GB" smtClean="0"/>
              <a:t>Siódmy poziom konspektu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0425" cy="361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endParaRPr lang="pl-PL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0425" cy="361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4F215E07-4E7D-4557-A248-B75825F4A16E}" type="slidenum">
              <a:rPr lang="pl-PL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 thruBlk="1"/>
  </p:transition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Microsoft YaHei" pitchFamily="34" charset="-122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Microsoft YaHei" pitchFamily="34" charset="-122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Microsoft YaHei" pitchFamily="34" charset="-122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Microsoft YaHei" pitchFamily="34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Microsoft YaHei" pitchFamily="34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Microsoft YaHei" pitchFamily="34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Microsoft YaHei" pitchFamily="34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Microsoft YaHei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emf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hyperlink" Target="https://lsi.wup-rzeszow.pl/" TargetMode="Externa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emf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hyperlink" Target="https://lsi.wup-rzeszow.pl/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685800" y="1000108"/>
            <a:ext cx="7772400" cy="2071702"/>
          </a:xfrm>
        </p:spPr>
        <p:txBody>
          <a:bodyPr/>
          <a:lstStyle/>
          <a:p>
            <a:r>
              <a:rPr lang="pl-PL" sz="3600" b="1" dirty="0" smtClean="0"/>
              <a:t/>
            </a:r>
            <a:br>
              <a:rPr lang="pl-PL" sz="3600" b="1" dirty="0" smtClean="0"/>
            </a:br>
            <a:r>
              <a:rPr lang="pl-PL" sz="3600" b="1" dirty="0" smtClean="0"/>
              <a:t>Nabór projektów pozakonkursowych powiatowych urzędów pracy finansowanych </a:t>
            </a:r>
            <a:br>
              <a:rPr lang="pl-PL" sz="3600" b="1" dirty="0" smtClean="0"/>
            </a:br>
            <a:r>
              <a:rPr lang="pl-PL" sz="3600" b="1" dirty="0" smtClean="0"/>
              <a:t>ze środków Funduszu Pracy</a:t>
            </a:r>
            <a:br>
              <a:rPr lang="pl-PL" sz="3600" b="1" dirty="0" smtClean="0"/>
            </a:br>
            <a:endParaRPr lang="pl-PL" sz="3600" b="1" dirty="0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2424114"/>
          </a:xfrm>
        </p:spPr>
        <p:txBody>
          <a:bodyPr/>
          <a:lstStyle/>
          <a:p>
            <a:r>
              <a:rPr lang="pl-PL" dirty="0" smtClean="0"/>
              <a:t>w ramach</a:t>
            </a:r>
          </a:p>
          <a:p>
            <a:r>
              <a:rPr lang="x-none" b="1" smtClean="0"/>
              <a:t>REGIONALNEGO PROGRAMU OPERACYJNEGO WOJEWÓDZTWA PODKARPACKIEGO </a:t>
            </a:r>
            <a:r>
              <a:rPr lang="pl-PL" b="1" dirty="0" smtClean="0"/>
              <a:t>NA LATA</a:t>
            </a:r>
            <a:endParaRPr lang="pl-PL" b="1" u="sng" dirty="0" smtClean="0"/>
          </a:p>
          <a:p>
            <a:r>
              <a:rPr lang="x-none" b="1" smtClean="0"/>
              <a:t>2014-2020</a:t>
            </a:r>
            <a:endParaRPr lang="pl-PL" b="1" u="sng" dirty="0" smtClean="0"/>
          </a:p>
          <a:p>
            <a:endParaRPr lang="pl-PL" dirty="0"/>
          </a:p>
        </p:txBody>
      </p:sp>
      <p:grpSp>
        <p:nvGrpSpPr>
          <p:cNvPr id="1026" name="Grupa 240"/>
          <p:cNvGrpSpPr>
            <a:grpSpLocks/>
          </p:cNvGrpSpPr>
          <p:nvPr/>
        </p:nvGrpSpPr>
        <p:grpSpPr bwMode="auto">
          <a:xfrm>
            <a:off x="755576" y="0"/>
            <a:ext cx="7671600" cy="900000"/>
            <a:chOff x="12814" y="1982"/>
            <a:chExt cx="55541" cy="6528"/>
          </a:xfrm>
        </p:grpSpPr>
        <p:pic>
          <p:nvPicPr>
            <p:cNvPr id="241" name="Obraz 241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348" y="1982"/>
              <a:ext cx="9234" cy="6528"/>
            </a:xfrm>
            <a:prstGeom prst="rect">
              <a:avLst/>
            </a:prstGeom>
            <a:noFill/>
          </p:spPr>
        </p:pic>
        <p:pic>
          <p:nvPicPr>
            <p:cNvPr id="242" name="Obraz 242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2814" y="2275"/>
              <a:ext cx="10806" cy="5670"/>
            </a:xfrm>
            <a:prstGeom prst="rect">
              <a:avLst/>
            </a:prstGeom>
            <a:noFill/>
          </p:spPr>
        </p:pic>
        <p:pic>
          <p:nvPicPr>
            <p:cNvPr id="243" name="Picture 4" descr="Logo UE Fundusz Społeczny RGB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2369" y="2799"/>
              <a:ext cx="15986" cy="4805"/>
            </a:xfrm>
            <a:prstGeom prst="rect">
              <a:avLst/>
            </a:prstGeom>
            <a:noFill/>
          </p:spPr>
        </p:pic>
        <p:pic>
          <p:nvPicPr>
            <p:cNvPr id="244" name="Obraz 24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5672" y="2942"/>
              <a:ext cx="13792" cy="459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500065"/>
          </a:xfrm>
        </p:spPr>
        <p:txBody>
          <a:bodyPr/>
          <a:lstStyle/>
          <a:p>
            <a: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/>
            </a:r>
            <a:b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</a:br>
            <a: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Finansowanie projektu c.d.</a:t>
            </a:r>
            <a:endParaRPr lang="pl-PL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85720" y="1628800"/>
            <a:ext cx="8429684" cy="4248472"/>
          </a:xfrm>
        </p:spPr>
        <p:txBody>
          <a:bodyPr/>
          <a:lstStyle/>
          <a:p>
            <a:pPr marL="285750" indent="-285750" algn="just" eaLnBrk="1" hangingPunct="1">
              <a:buFont typeface="Wingdings" panose="05000000000000000000" pitchFamily="2" charset="2"/>
              <a:buChar char="Ø"/>
              <a:defRPr/>
            </a:pPr>
            <a:r>
              <a:rPr lang="pl-PL" sz="2400" b="1" dirty="0" smtClean="0"/>
              <a:t>Projekt </a:t>
            </a:r>
            <a:r>
              <a:rPr lang="pl-PL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współfinansowany z EFS </a:t>
            </a:r>
            <a:r>
              <a:rPr lang="pl-PL" sz="2400" b="1" dirty="0" smtClean="0"/>
              <a:t>obejmuje:</a:t>
            </a:r>
          </a:p>
          <a:p>
            <a:pPr marL="285750" indent="-285750" algn="just" eaLnBrk="1" hangingPunct="1">
              <a:buFont typeface="Wingdings" panose="05000000000000000000" pitchFamily="2" charset="2"/>
              <a:buChar char="§"/>
              <a:defRPr/>
            </a:pPr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Projekt </a:t>
            </a:r>
            <a:r>
              <a:rPr lang="pl-P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PUP </a:t>
            </a:r>
            <a:r>
              <a:rPr lang="pl-PL" sz="2400" dirty="0"/>
              <a:t>uwzględniający wydatki podlegające rozliczeniu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z </a:t>
            </a:r>
            <a:r>
              <a:rPr lang="pl-PL" sz="2400" dirty="0"/>
              <a:t>Komisją Europejską (wydatki kwalifikowalne) co oznacza, że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w </a:t>
            </a:r>
            <a:r>
              <a:rPr lang="pl-PL" sz="2400" dirty="0"/>
              <a:t>przypadku form wsparcia – dotacji na rozpoczęcie działalności gospodarczej i refundacji kosztów wyposażenia lub doposażenia stanowiska pracy – wydatki są </a:t>
            </a:r>
            <a:r>
              <a:rPr lang="pl-PL" sz="2400" dirty="0" smtClean="0"/>
              <a:t>pomniejszane </a:t>
            </a:r>
            <a:r>
              <a:rPr lang="pl-PL" sz="2400" dirty="0"/>
              <a:t>o wartość podatku VAT (kwota netto</a:t>
            </a:r>
            <a:r>
              <a:rPr lang="pl-PL" sz="2400" dirty="0" smtClean="0"/>
              <a:t>),</a:t>
            </a:r>
          </a:p>
          <a:p>
            <a:pPr marL="285750" indent="-285750" algn="just" eaLnBrk="1" hangingPunct="1">
              <a:buFont typeface="Wingdings" panose="05000000000000000000" pitchFamily="2" charset="2"/>
              <a:buChar char="§"/>
              <a:defRPr/>
            </a:pPr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Środki </a:t>
            </a:r>
            <a:r>
              <a:rPr lang="pl-P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finansowanie kwoty podatku VAT</a:t>
            </a:r>
            <a:r>
              <a:rPr lang="pl-PL" sz="2400" dirty="0"/>
              <a:t>, które nie będą podlegały rozliczeniu z Komisją Europejską i nie będą objęte projektem PUP</a:t>
            </a:r>
            <a:r>
              <a:rPr lang="pl-PL" sz="2400" dirty="0" smtClean="0"/>
              <a:t>.</a:t>
            </a:r>
            <a:endParaRPr lang="pl-PL" sz="2400" dirty="0"/>
          </a:p>
        </p:txBody>
      </p:sp>
      <p:grpSp>
        <p:nvGrpSpPr>
          <p:cNvPr id="10" name="Grupa 240"/>
          <p:cNvGrpSpPr>
            <a:grpSpLocks/>
          </p:cNvGrpSpPr>
          <p:nvPr/>
        </p:nvGrpSpPr>
        <p:grpSpPr bwMode="auto">
          <a:xfrm>
            <a:off x="755576" y="0"/>
            <a:ext cx="7671600" cy="900000"/>
            <a:chOff x="12814" y="1982"/>
            <a:chExt cx="55541" cy="6528"/>
          </a:xfrm>
        </p:grpSpPr>
        <p:pic>
          <p:nvPicPr>
            <p:cNvPr id="11" name="Obraz 241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348" y="1982"/>
              <a:ext cx="9234" cy="6528"/>
            </a:xfrm>
            <a:prstGeom prst="rect">
              <a:avLst/>
            </a:prstGeom>
            <a:noFill/>
          </p:spPr>
        </p:pic>
        <p:pic>
          <p:nvPicPr>
            <p:cNvPr id="12" name="Obraz 242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2814" y="2275"/>
              <a:ext cx="10806" cy="5670"/>
            </a:xfrm>
            <a:prstGeom prst="rect">
              <a:avLst/>
            </a:prstGeom>
            <a:noFill/>
          </p:spPr>
        </p:pic>
        <p:pic>
          <p:nvPicPr>
            <p:cNvPr id="13" name="Picture 4" descr="Logo UE Fundusz Społeczny RGB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2369" y="2799"/>
              <a:ext cx="15986" cy="4805"/>
            </a:xfrm>
            <a:prstGeom prst="rect">
              <a:avLst/>
            </a:prstGeom>
            <a:noFill/>
          </p:spPr>
        </p:pic>
        <p:pic>
          <p:nvPicPr>
            <p:cNvPr id="14" name="Obraz 24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5672" y="2942"/>
              <a:ext cx="13792" cy="459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642941"/>
          </a:xfrm>
        </p:spPr>
        <p:txBody>
          <a:bodyPr/>
          <a:lstStyle/>
          <a:p>
            <a: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/>
            </a:r>
            <a:b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</a:br>
            <a: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Finansowanie projektu c.d.</a:t>
            </a:r>
            <a:endParaRPr lang="pl-PL" sz="2400" dirty="0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39552" y="1844824"/>
            <a:ext cx="7776864" cy="3960440"/>
          </a:xfrm>
        </p:spPr>
        <p:txBody>
          <a:bodyPr/>
          <a:lstStyle/>
          <a:p>
            <a:pPr marL="285750" indent="-285750" algn="just" eaLnBrk="1" hangingPunct="1">
              <a:buFont typeface="Wingdings" panose="05000000000000000000" pitchFamily="2" charset="2"/>
              <a:buChar char="Ø"/>
              <a:defRPr/>
            </a:pPr>
            <a:r>
              <a:rPr lang="pl-PL" sz="2000" dirty="0">
                <a:cs typeface="Arial" pitchFamily="34" charset="0"/>
              </a:rPr>
              <a:t>Zgodnie z </a:t>
            </a:r>
            <a:r>
              <a:rPr lang="pl-PL" sz="2000" i="1" dirty="0" smtClean="0">
                <a:cs typeface="Arial" pitchFamily="34" charset="0"/>
              </a:rPr>
              <a:t>Wytycznymi w zakresie kwalifikowalności wydatków </a:t>
            </a:r>
            <a:br>
              <a:rPr lang="pl-PL" sz="2000" i="1" dirty="0" smtClean="0">
                <a:cs typeface="Arial" pitchFamily="34" charset="0"/>
              </a:rPr>
            </a:br>
            <a:r>
              <a:rPr lang="pl-PL" sz="2000" i="1" dirty="0" smtClean="0">
                <a:cs typeface="Arial" pitchFamily="34" charset="0"/>
              </a:rPr>
              <a:t>w ramach Europejskiego Funduszu Rozwoju Regionalnego, Europejskiego Funduszu Społecznego oraz Funduszu Spójności na lata 2014-2020 </a:t>
            </a:r>
            <a:r>
              <a:rPr lang="pl-PL" sz="2000" dirty="0" smtClean="0">
                <a:cs typeface="Arial" pitchFamily="34" charset="0"/>
              </a:rPr>
              <a:t>W </a:t>
            </a:r>
            <a:r>
              <a:rPr lang="pl-PL" sz="2000" dirty="0">
                <a:cs typeface="Arial" pitchFamily="34" charset="0"/>
              </a:rPr>
              <a:t>przypadku projektów realizowanych na podstawie </a:t>
            </a:r>
            <a:r>
              <a:rPr lang="pl-PL" sz="2000" i="1" dirty="0">
                <a:cs typeface="Arial" pitchFamily="34" charset="0"/>
              </a:rPr>
              <a:t>Wytycznych w zakresie realizacji projektów finansowanych ze środków Funduszu Pracy w ramach programów operacyjnych współfinansowanych z Europejskiego Funduszu Społecznego </a:t>
            </a:r>
            <a:r>
              <a:rPr lang="pl-PL" sz="2000" dirty="0">
                <a:cs typeface="Arial" pitchFamily="34" charset="0"/>
              </a:rPr>
              <a:t>na lata 2014-2020, </a:t>
            </a:r>
            <a:r>
              <a:rPr lang="pl-PL" sz="2000" b="1" dirty="0">
                <a:solidFill>
                  <a:srgbClr val="FF0000"/>
                </a:solidFill>
                <a:cs typeface="Arial" pitchFamily="34" charset="0"/>
              </a:rPr>
              <a:t>koszty pośrednie nie podlegają rozliczeniu w projekcie powiatowego urzędu pracy</a:t>
            </a:r>
            <a:endParaRPr lang="pl-PL" sz="1800" b="1" dirty="0">
              <a:solidFill>
                <a:srgbClr val="FF0000"/>
              </a:solidFill>
              <a:cs typeface="Arial" pitchFamily="34" charset="0"/>
            </a:endParaRPr>
          </a:p>
          <a:p>
            <a:pPr algn="just" eaLnBrk="1" hangingPunct="1">
              <a:defRPr/>
            </a:pPr>
            <a:endParaRPr lang="pl-PL" sz="1800" dirty="0" smtClean="0">
              <a:cs typeface="Arial" pitchFamily="34" charset="0"/>
            </a:endParaRPr>
          </a:p>
          <a:p>
            <a:endParaRPr lang="pl-PL" sz="2000" dirty="0"/>
          </a:p>
        </p:txBody>
      </p:sp>
      <p:grpSp>
        <p:nvGrpSpPr>
          <p:cNvPr id="10" name="Grupa 240"/>
          <p:cNvGrpSpPr>
            <a:grpSpLocks/>
          </p:cNvGrpSpPr>
          <p:nvPr/>
        </p:nvGrpSpPr>
        <p:grpSpPr bwMode="auto">
          <a:xfrm>
            <a:off x="755576" y="0"/>
            <a:ext cx="7671600" cy="900000"/>
            <a:chOff x="12814" y="1982"/>
            <a:chExt cx="55541" cy="6528"/>
          </a:xfrm>
        </p:grpSpPr>
        <p:pic>
          <p:nvPicPr>
            <p:cNvPr id="11" name="Obraz 241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348" y="1982"/>
              <a:ext cx="9234" cy="6528"/>
            </a:xfrm>
            <a:prstGeom prst="rect">
              <a:avLst/>
            </a:prstGeom>
            <a:noFill/>
          </p:spPr>
        </p:pic>
        <p:pic>
          <p:nvPicPr>
            <p:cNvPr id="12" name="Obraz 242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2814" y="2275"/>
              <a:ext cx="10806" cy="5670"/>
            </a:xfrm>
            <a:prstGeom prst="rect">
              <a:avLst/>
            </a:prstGeom>
            <a:noFill/>
          </p:spPr>
        </p:pic>
        <p:pic>
          <p:nvPicPr>
            <p:cNvPr id="13" name="Picture 4" descr="Logo UE Fundusz Społeczny RGB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2369" y="2799"/>
              <a:ext cx="15986" cy="4805"/>
            </a:xfrm>
            <a:prstGeom prst="rect">
              <a:avLst/>
            </a:prstGeom>
            <a:noFill/>
          </p:spPr>
        </p:pic>
        <p:pic>
          <p:nvPicPr>
            <p:cNvPr id="14" name="Obraz 24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5672" y="2942"/>
              <a:ext cx="13792" cy="459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785817"/>
          </a:xfrm>
        </p:spPr>
        <p:txBody>
          <a:bodyPr/>
          <a:lstStyle/>
          <a:p>
            <a: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Finansowanie projektu c.d.</a:t>
            </a:r>
            <a:endParaRPr lang="pl-PL" sz="2400" dirty="0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71472" y="1785926"/>
            <a:ext cx="8072494" cy="3857652"/>
          </a:xfrm>
        </p:spPr>
        <p:txBody>
          <a:bodyPr/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l-PL" sz="2000" dirty="0" smtClean="0"/>
              <a:t>Wniosek </a:t>
            </a:r>
            <a:r>
              <a:rPr lang="pl-PL" sz="2000" dirty="0"/>
              <a:t>o dofinansowanie projektu PUP składany za pośrednictwem systemu LSI WUP będzie obejmował </a:t>
            </a:r>
            <a:r>
              <a:rPr lang="pl-PL" sz="2000" b="1" dirty="0">
                <a:solidFill>
                  <a:srgbClr val="FF0000"/>
                </a:solidFill>
              </a:rPr>
              <a:t>jedynie wydatki podlegające rozliczeniu z Komisją Europejską, </a:t>
            </a:r>
            <a:r>
              <a:rPr lang="pl-PL" sz="2000" dirty="0"/>
              <a:t>co oznacza, że w przypadku form wsparcia takich jak: </a:t>
            </a:r>
            <a:r>
              <a:rPr lang="pl-PL" sz="2000" b="1" dirty="0" smtClean="0"/>
              <a:t>dotacja </a:t>
            </a:r>
            <a:r>
              <a:rPr lang="pl-PL" sz="2000" b="1" dirty="0"/>
              <a:t>na rozpoczęcie działalności gospodarczej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i </a:t>
            </a:r>
            <a:r>
              <a:rPr lang="pl-PL" sz="2000" b="1" dirty="0" smtClean="0"/>
              <a:t>refundacja </a:t>
            </a:r>
            <a:r>
              <a:rPr lang="pl-PL" sz="2000" b="1" dirty="0"/>
              <a:t>kosztów wyposażenia lub doposażenia stanowiska pracy </a:t>
            </a:r>
            <a:r>
              <a:rPr lang="pl-PL" sz="2000" dirty="0"/>
              <a:t>– wydatki są pomniejszone o wartość podatku VAT (</a:t>
            </a:r>
            <a:r>
              <a:rPr lang="pl-PL" sz="2000" b="1" dirty="0">
                <a:solidFill>
                  <a:srgbClr val="FF0000"/>
                </a:solidFill>
              </a:rPr>
              <a:t>kwota netto</a:t>
            </a:r>
            <a:r>
              <a:rPr lang="pl-PL" sz="2000" dirty="0"/>
              <a:t>).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l-PL" sz="2000" dirty="0" smtClean="0"/>
              <a:t>W </a:t>
            </a:r>
            <a:r>
              <a:rPr lang="pl-PL" sz="2000" dirty="0"/>
              <a:t>celu </a:t>
            </a:r>
            <a:r>
              <a:rPr lang="pl-PL" sz="2000" dirty="0" smtClean="0"/>
              <a:t>umożliwienia </a:t>
            </a:r>
            <a:r>
              <a:rPr lang="pl-PL" sz="2000" dirty="0"/>
              <a:t>p</a:t>
            </a:r>
            <a:r>
              <a:rPr lang="pl-PL" sz="2000" dirty="0" smtClean="0"/>
              <a:t>racownikom </a:t>
            </a:r>
            <a:r>
              <a:rPr lang="pl-PL" sz="2000" dirty="0"/>
              <a:t>IP WUP weryfikacji poprawności zaplanowanych </a:t>
            </a:r>
            <a:r>
              <a:rPr lang="pl-PL" sz="2000" dirty="0" smtClean="0"/>
              <a:t>wydatków, w tym sporządzenie wersji papierowej umowy o dofinansowanie, dodatkowo </a:t>
            </a:r>
            <a:r>
              <a:rPr lang="pl-PL" sz="2000" dirty="0"/>
              <a:t>należy uzupełnić </a:t>
            </a:r>
            <a:r>
              <a:rPr lang="pl-PL" sz="2000" b="1" dirty="0">
                <a:solidFill>
                  <a:srgbClr val="FF0000"/>
                </a:solidFill>
              </a:rPr>
              <a:t>tabelę obejmującą całość zaplanowanych wydatków wraz z podatkiem VAT </a:t>
            </a:r>
            <a:r>
              <a:rPr lang="pl-PL" sz="2000" dirty="0"/>
              <a:t>tj. wartość projektu współfinasowanego z EFS. Tabela stanowi załącznik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nr </a:t>
            </a:r>
            <a:r>
              <a:rPr lang="pl-PL" sz="2000" dirty="0"/>
              <a:t>6.1.10 do </a:t>
            </a:r>
            <a:r>
              <a:rPr lang="pl-PL" sz="2000" dirty="0" smtClean="0"/>
              <a:t>Dokumentacji </a:t>
            </a:r>
            <a:r>
              <a:rPr lang="pl-PL" sz="2000" dirty="0"/>
              <a:t>naboru. </a:t>
            </a:r>
          </a:p>
          <a:p>
            <a:pPr algn="just"/>
            <a:endParaRPr lang="pl-PL" sz="2000" dirty="0"/>
          </a:p>
        </p:txBody>
      </p:sp>
      <p:grpSp>
        <p:nvGrpSpPr>
          <p:cNvPr id="10" name="Grupa 240"/>
          <p:cNvGrpSpPr>
            <a:grpSpLocks/>
          </p:cNvGrpSpPr>
          <p:nvPr/>
        </p:nvGrpSpPr>
        <p:grpSpPr bwMode="auto">
          <a:xfrm>
            <a:off x="755576" y="0"/>
            <a:ext cx="7671600" cy="900000"/>
            <a:chOff x="12814" y="1982"/>
            <a:chExt cx="55541" cy="6528"/>
          </a:xfrm>
        </p:grpSpPr>
        <p:pic>
          <p:nvPicPr>
            <p:cNvPr id="11" name="Obraz 241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348" y="1982"/>
              <a:ext cx="9234" cy="6528"/>
            </a:xfrm>
            <a:prstGeom prst="rect">
              <a:avLst/>
            </a:prstGeom>
            <a:noFill/>
          </p:spPr>
        </p:pic>
        <p:pic>
          <p:nvPicPr>
            <p:cNvPr id="12" name="Obraz 242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2814" y="2275"/>
              <a:ext cx="10806" cy="5670"/>
            </a:xfrm>
            <a:prstGeom prst="rect">
              <a:avLst/>
            </a:prstGeom>
            <a:noFill/>
          </p:spPr>
        </p:pic>
        <p:pic>
          <p:nvPicPr>
            <p:cNvPr id="13" name="Picture 4" descr="Logo UE Fundusz Społeczny RGB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2369" y="2799"/>
              <a:ext cx="15986" cy="4805"/>
            </a:xfrm>
            <a:prstGeom prst="rect">
              <a:avLst/>
            </a:prstGeom>
            <a:noFill/>
          </p:spPr>
        </p:pic>
        <p:pic>
          <p:nvPicPr>
            <p:cNvPr id="14" name="Obraz 24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5672" y="2942"/>
              <a:ext cx="13792" cy="4596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1317098602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457200" y="2571744"/>
            <a:ext cx="8226425" cy="1357322"/>
          </a:xfrm>
        </p:spPr>
        <p:txBody>
          <a:bodyPr/>
          <a:lstStyle/>
          <a:p>
            <a:pPr eaLnBrk="1" hangingPunct="1">
              <a:defRPr/>
            </a:pPr>
            <a:r>
              <a:rPr lang="pl-PL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SPECYFICZNE KRYTERIA DOSTĘPU </a:t>
            </a:r>
            <a:r>
              <a:rPr lang="pl-PL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/>
            </a:r>
            <a:br>
              <a:rPr lang="pl-PL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</a:br>
            <a:r>
              <a:rPr lang="pl-PL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(oceniane na etapie oceny formalno- </a:t>
            </a:r>
            <a:r>
              <a:rPr lang="pl-PL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>
                    <a:lumMod val="6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merytorycznej)</a:t>
            </a:r>
            <a:endParaRPr lang="pl-PL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>
                  <a:lumMod val="6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9" name="Grupa 240"/>
          <p:cNvGrpSpPr>
            <a:grpSpLocks/>
          </p:cNvGrpSpPr>
          <p:nvPr/>
        </p:nvGrpSpPr>
        <p:grpSpPr bwMode="auto">
          <a:xfrm>
            <a:off x="755576" y="0"/>
            <a:ext cx="7671600" cy="900000"/>
            <a:chOff x="12814" y="1982"/>
            <a:chExt cx="55541" cy="6528"/>
          </a:xfrm>
        </p:grpSpPr>
        <p:pic>
          <p:nvPicPr>
            <p:cNvPr id="10" name="Obraz 241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348" y="1982"/>
              <a:ext cx="9234" cy="6528"/>
            </a:xfrm>
            <a:prstGeom prst="rect">
              <a:avLst/>
            </a:prstGeom>
            <a:noFill/>
          </p:spPr>
        </p:pic>
        <p:pic>
          <p:nvPicPr>
            <p:cNvPr id="11" name="Obraz 242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2814" y="2275"/>
              <a:ext cx="10806" cy="5670"/>
            </a:xfrm>
            <a:prstGeom prst="rect">
              <a:avLst/>
            </a:prstGeom>
            <a:noFill/>
          </p:spPr>
        </p:pic>
        <p:pic>
          <p:nvPicPr>
            <p:cNvPr id="12" name="Picture 4" descr="Logo UE Fundusz Społeczny RGB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2369" y="2799"/>
              <a:ext cx="15986" cy="4805"/>
            </a:xfrm>
            <a:prstGeom prst="rect">
              <a:avLst/>
            </a:prstGeom>
            <a:noFill/>
          </p:spPr>
        </p:pic>
        <p:pic>
          <p:nvPicPr>
            <p:cNvPr id="13" name="Obraz 24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5672" y="2942"/>
              <a:ext cx="13792" cy="459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0" name="Tytuł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 algn="l"/>
            <a:r>
              <a:rPr lang="pl-PL" sz="1600" dirty="0" smtClean="0"/>
              <a:t/>
            </a:r>
            <a:br>
              <a:rPr lang="pl-PL" sz="1600" dirty="0" smtClean="0"/>
            </a:br>
            <a:endParaRPr lang="pl-PL" sz="1600" dirty="0"/>
          </a:p>
        </p:txBody>
      </p:sp>
      <p:sp>
        <p:nvSpPr>
          <p:cNvPr id="11" name="Podtytuł 10"/>
          <p:cNvSpPr>
            <a:spLocks noGrp="1"/>
          </p:cNvSpPr>
          <p:nvPr>
            <p:ph type="subTitle" idx="1"/>
          </p:nvPr>
        </p:nvSpPr>
        <p:spPr>
          <a:xfrm>
            <a:off x="539552" y="900000"/>
            <a:ext cx="8064895" cy="5265304"/>
          </a:xfrm>
        </p:spPr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l-PL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	Projekt zakłada osiągnięcie </a:t>
            </a:r>
            <a:r>
              <a:rPr lang="pl-PL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wskaźników </a:t>
            </a:r>
            <a:r>
              <a:rPr lang="pl-PL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efektywności zatrudnieniowej dla dwóch grup</a:t>
            </a:r>
            <a:r>
              <a:rPr lang="pl-PL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l-PL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	</a:t>
            </a:r>
            <a:r>
              <a:rPr lang="pl-PL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</a:t>
            </a:r>
            <a:r>
              <a:rPr lang="pl-PL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poziomie co najmniej 44,3% </a:t>
            </a:r>
            <a:r>
              <a:rPr lang="pl-PL" sz="2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pl-PL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dla bezrobotnych osób </a:t>
            </a:r>
            <a:r>
              <a:rPr lang="pl-PL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</a:t>
            </a:r>
            <a:r>
              <a:rPr lang="pl-PL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najtrudniejszej </a:t>
            </a:r>
            <a:r>
              <a:rPr lang="pl-PL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sytuacji</a:t>
            </a:r>
            <a:r>
              <a:rPr lang="pl-PL" sz="2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(osoby </a:t>
            </a:r>
            <a:r>
              <a:rPr lang="pl-PL" sz="2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wieku 50 lat i </a:t>
            </a:r>
            <a:r>
              <a:rPr lang="pl-PL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więcej, kobiety, osoby </a:t>
            </a:r>
            <a:r>
              <a:rPr lang="pl-PL" sz="2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długotrwale </a:t>
            </a:r>
            <a:r>
              <a:rPr lang="pl-PL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bezrobotne,</a:t>
            </a:r>
            <a:r>
              <a:rPr lang="pl-PL" sz="2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osoby </a:t>
            </a:r>
            <a:r>
              <a:rPr lang="pl-PL" sz="2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</a:t>
            </a:r>
            <a:r>
              <a:rPr lang="pl-PL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niepełnosprawnościami, osoby </a:t>
            </a:r>
            <a:r>
              <a:rPr lang="pl-PL" sz="2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niskich </a:t>
            </a:r>
            <a:r>
              <a:rPr lang="pl-PL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kwalifikacjach),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l-PL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</a:t>
            </a:r>
            <a:r>
              <a:rPr lang="pl-PL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l-PL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</a:t>
            </a:r>
            <a:r>
              <a:rPr lang="pl-PL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poziomie co najmniej 60,4 % </a:t>
            </a:r>
            <a:r>
              <a:rPr lang="pl-PL" sz="2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pl-PL" sz="2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dla pozostałych osób nienależących do w/w </a:t>
            </a:r>
            <a:r>
              <a:rPr lang="pl-PL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grupy.</a:t>
            </a:r>
          </a:p>
          <a:p>
            <a:pPr algn="just">
              <a:spcBef>
                <a:spcPts val="2400"/>
              </a:spcBef>
              <a:spcAft>
                <a:spcPts val="600"/>
              </a:spcAft>
            </a:pPr>
            <a:r>
              <a:rPr lang="pl-PL" sz="1600" dirty="0" smtClean="0"/>
              <a:t>Kryterium </a:t>
            </a:r>
            <a:r>
              <a:rPr lang="pl-PL" sz="1600" dirty="0"/>
              <a:t>efektywności zatrudnieniowej mierzone jest na </a:t>
            </a:r>
            <a:r>
              <a:rPr lang="pl-PL" sz="1600" dirty="0" smtClean="0"/>
              <a:t>podstawie </a:t>
            </a:r>
            <a:r>
              <a:rPr lang="pl-PL" sz="1600" dirty="0"/>
              <a:t>zasad określonych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podrozdziale 3.2 pkt 2 </a:t>
            </a:r>
            <a:r>
              <a:rPr lang="pl-PL" sz="1600" i="1" dirty="0" smtClean="0"/>
              <a:t>Wytycznych </a:t>
            </a:r>
            <a:r>
              <a:rPr lang="pl-PL" sz="1600" i="1" dirty="0"/>
              <a:t>w zakresie realizacji przedsięwzięć z udziałem środków </a:t>
            </a:r>
            <a:r>
              <a:rPr lang="pl-PL" sz="1600" i="1" dirty="0" smtClean="0"/>
              <a:t>EFS </a:t>
            </a:r>
            <a:r>
              <a:rPr lang="pl-PL" sz="1600" i="1" dirty="0"/>
              <a:t>w obszarze rynku pracy na lata 2014-2020</a:t>
            </a:r>
            <a:r>
              <a:rPr lang="pl-PL" sz="1600" dirty="0"/>
              <a:t>. </a:t>
            </a:r>
            <a:r>
              <a:rPr lang="pl-PL" sz="1600" dirty="0" smtClean="0"/>
              <a:t>Sposób </a:t>
            </a:r>
            <a:r>
              <a:rPr lang="pl-PL" sz="1600" dirty="0"/>
              <a:t>pomiaru efektywności zatrudnieniowej uwzględnia </a:t>
            </a:r>
            <a:r>
              <a:rPr lang="pl-PL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zatrudnienie na podstawie stosunku pracy </a:t>
            </a:r>
            <a:r>
              <a:rPr lang="pl-PL" sz="1600" dirty="0"/>
              <a:t>oraz </a:t>
            </a:r>
            <a:r>
              <a:rPr lang="pl-PL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samozatrudnienie, </a:t>
            </a:r>
            <a:r>
              <a:rPr lang="pl-PL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zgodnie z w/w wytycznymi</a:t>
            </a:r>
            <a:r>
              <a:rPr lang="pl-PL" sz="1600" dirty="0" smtClean="0"/>
              <a:t>.</a:t>
            </a:r>
            <a:endParaRPr lang="pl-PL" sz="1600" dirty="0"/>
          </a:p>
        </p:txBody>
      </p:sp>
      <p:grpSp>
        <p:nvGrpSpPr>
          <p:cNvPr id="17" name="Grupa 240"/>
          <p:cNvGrpSpPr>
            <a:grpSpLocks/>
          </p:cNvGrpSpPr>
          <p:nvPr/>
        </p:nvGrpSpPr>
        <p:grpSpPr bwMode="auto">
          <a:xfrm>
            <a:off x="755576" y="0"/>
            <a:ext cx="7671600" cy="900000"/>
            <a:chOff x="12814" y="1982"/>
            <a:chExt cx="55541" cy="6528"/>
          </a:xfrm>
        </p:grpSpPr>
        <p:pic>
          <p:nvPicPr>
            <p:cNvPr id="18" name="Obraz 241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348" y="1982"/>
              <a:ext cx="9234" cy="6528"/>
            </a:xfrm>
            <a:prstGeom prst="rect">
              <a:avLst/>
            </a:prstGeom>
            <a:noFill/>
          </p:spPr>
        </p:pic>
        <p:pic>
          <p:nvPicPr>
            <p:cNvPr id="19" name="Obraz 242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2814" y="2275"/>
              <a:ext cx="10806" cy="5670"/>
            </a:xfrm>
            <a:prstGeom prst="rect">
              <a:avLst/>
            </a:prstGeom>
            <a:noFill/>
          </p:spPr>
        </p:pic>
        <p:pic>
          <p:nvPicPr>
            <p:cNvPr id="20" name="Picture 4" descr="Logo UE Fundusz Społeczny RGB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2369" y="2799"/>
              <a:ext cx="15986" cy="4805"/>
            </a:xfrm>
            <a:prstGeom prst="rect">
              <a:avLst/>
            </a:prstGeom>
            <a:noFill/>
          </p:spPr>
        </p:pic>
        <p:pic>
          <p:nvPicPr>
            <p:cNvPr id="21" name="Obraz 24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5672" y="2942"/>
              <a:ext cx="13792" cy="459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683568" y="620688"/>
            <a:ext cx="8226425" cy="1643074"/>
          </a:xfrm>
        </p:spPr>
        <p:txBody>
          <a:bodyPr/>
          <a:lstStyle/>
          <a:p>
            <a: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/>
            </a:r>
            <a:b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</a:br>
            <a: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/>
            </a:r>
            <a:b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</a:br>
            <a:r>
              <a:rPr lang="pl-PL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/>
            </a:r>
            <a:br>
              <a:rPr lang="pl-PL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</a:br>
            <a:endParaRPr lang="pl-PL" sz="2400" dirty="0"/>
          </a:p>
        </p:txBody>
      </p:sp>
      <p:sp>
        <p:nvSpPr>
          <p:cNvPr id="11" name="Symbol zastępczy zawartości 10"/>
          <p:cNvSpPr>
            <a:spLocks noGrp="1"/>
          </p:cNvSpPr>
          <p:nvPr>
            <p:ph idx="1"/>
          </p:nvPr>
        </p:nvSpPr>
        <p:spPr>
          <a:xfrm>
            <a:off x="395536" y="1263427"/>
            <a:ext cx="8496944" cy="4829869"/>
          </a:xfrm>
        </p:spPr>
        <p:txBody>
          <a:bodyPr/>
          <a:lstStyle/>
          <a:p>
            <a:pPr marL="514350" indent="-514350" algn="just">
              <a:buAutoNum type="arabicParenR" startAt="2"/>
            </a:pPr>
            <a:r>
              <a:rPr lang="pl-PL" sz="2800" b="1" dirty="0" smtClean="0">
                <a:solidFill>
                  <a:schemeClr val="tx1"/>
                </a:solidFill>
              </a:rPr>
              <a:t>Projekt </a:t>
            </a:r>
            <a:r>
              <a:rPr lang="pl-PL" sz="2800" b="1" dirty="0">
                <a:solidFill>
                  <a:schemeClr val="tx1"/>
                </a:solidFill>
              </a:rPr>
              <a:t>zakłada, że </a:t>
            </a:r>
            <a:r>
              <a:rPr lang="pl-PL" sz="2800" b="1" dirty="0">
                <a:solidFill>
                  <a:srgbClr val="C00000"/>
                </a:solidFill>
              </a:rPr>
              <a:t>proces rekrutacji </a:t>
            </a:r>
            <a:r>
              <a:rPr lang="pl-PL" sz="2800" b="1" dirty="0">
                <a:solidFill>
                  <a:schemeClr val="tx1"/>
                </a:solidFill>
              </a:rPr>
              <a:t>uczestników projektu </a:t>
            </a:r>
            <a:r>
              <a:rPr lang="pl-PL" sz="2800" b="1" dirty="0">
                <a:solidFill>
                  <a:srgbClr val="C00000"/>
                </a:solidFill>
              </a:rPr>
              <a:t>zakończy się do </a:t>
            </a:r>
            <a:r>
              <a:rPr lang="pl-PL" sz="2800" b="1" dirty="0" smtClean="0">
                <a:solidFill>
                  <a:srgbClr val="C00000"/>
                </a:solidFill>
              </a:rPr>
              <a:t>31.12.2021 </a:t>
            </a:r>
            <a:r>
              <a:rPr lang="pl-PL" sz="2800" b="1" dirty="0">
                <a:solidFill>
                  <a:srgbClr val="C00000"/>
                </a:solidFill>
              </a:rPr>
              <a:t>r</a:t>
            </a:r>
            <a:r>
              <a:rPr lang="pl-PL" sz="2800" b="1" dirty="0" smtClean="0">
                <a:solidFill>
                  <a:schemeClr val="tx1"/>
                </a:solidFill>
              </a:rPr>
              <a:t>.</a:t>
            </a:r>
          </a:p>
          <a:p>
            <a:pPr marL="0" indent="0" algn="just"/>
            <a:endParaRPr lang="pl-PL" sz="2800" b="1" dirty="0">
              <a:solidFill>
                <a:schemeClr val="tx1"/>
              </a:solidFill>
            </a:endParaRPr>
          </a:p>
          <a:p>
            <a:pPr algn="just"/>
            <a:r>
              <a:rPr lang="pl-PL" sz="2800" b="1" dirty="0" smtClean="0">
                <a:solidFill>
                  <a:schemeClr val="tx1"/>
                </a:solidFill>
              </a:rPr>
              <a:t>3)	Beneficjent </a:t>
            </a:r>
            <a:r>
              <a:rPr lang="pl-PL" sz="2800" b="1" dirty="0">
                <a:solidFill>
                  <a:schemeClr val="tx1"/>
                </a:solidFill>
              </a:rPr>
              <a:t>zapewnia możliwość skorzystania ze wsparcia byłym uczestnikom projektów z działania </a:t>
            </a:r>
            <a:r>
              <a:rPr lang="pl-PL" sz="2800" b="1" dirty="0">
                <a:solidFill>
                  <a:srgbClr val="A50021"/>
                </a:solidFill>
              </a:rPr>
              <a:t>7.4 RPO WP </a:t>
            </a:r>
            <a:r>
              <a:rPr lang="pl-PL" sz="2800" b="1" dirty="0">
                <a:solidFill>
                  <a:schemeClr val="tx1"/>
                </a:solidFill>
              </a:rPr>
              <a:t>oraz </a:t>
            </a:r>
            <a:r>
              <a:rPr lang="pl-PL" sz="2800" b="1" dirty="0">
                <a:solidFill>
                  <a:srgbClr val="A50021"/>
                </a:solidFill>
              </a:rPr>
              <a:t>z zakresu włączenia społecznego realizowanych w ramach celu tematycznego 9 (CT 9) </a:t>
            </a:r>
            <a:r>
              <a:rPr lang="pl-PL" sz="2800" b="1" dirty="0">
                <a:solidFill>
                  <a:schemeClr val="tx1"/>
                </a:solidFill>
              </a:rPr>
              <a:t>w RPO oraz współpracuje w tym zakresie </a:t>
            </a:r>
            <a:r>
              <a:rPr lang="pl-PL" sz="2800" b="1" dirty="0" smtClean="0">
                <a:solidFill>
                  <a:schemeClr val="tx1"/>
                </a:solidFill>
              </a:rPr>
              <a:t/>
            </a:r>
            <a:br>
              <a:rPr lang="pl-PL" sz="2800" b="1" dirty="0" smtClean="0">
                <a:solidFill>
                  <a:schemeClr val="tx1"/>
                </a:solidFill>
              </a:rPr>
            </a:br>
            <a:r>
              <a:rPr lang="pl-PL" sz="2800" b="1" dirty="0" smtClean="0">
                <a:solidFill>
                  <a:schemeClr val="tx1"/>
                </a:solidFill>
              </a:rPr>
              <a:t>z działającymi </a:t>
            </a:r>
            <a:r>
              <a:rPr lang="pl-PL" sz="2800" b="1" dirty="0">
                <a:solidFill>
                  <a:schemeClr val="tx1"/>
                </a:solidFill>
              </a:rPr>
              <a:t>na obszarze realizacji projektu instytucjami pomocy i integracji społecznej.</a:t>
            </a:r>
            <a:endParaRPr lang="pl-PL" sz="2800" dirty="0" smtClean="0">
              <a:solidFill>
                <a:schemeClr val="tx1"/>
              </a:solidFill>
            </a:endParaRPr>
          </a:p>
          <a:p>
            <a:pPr algn="just"/>
            <a:endParaRPr lang="pl-PL" sz="2000" dirty="0" smtClean="0"/>
          </a:p>
          <a:p>
            <a:pPr algn="just"/>
            <a:endParaRPr lang="pl-PL" sz="2000" dirty="0" smtClean="0"/>
          </a:p>
          <a:p>
            <a:pPr algn="just"/>
            <a:endParaRPr lang="pl-PL" sz="2800" dirty="0" smtClean="0"/>
          </a:p>
          <a:p>
            <a:endParaRPr lang="pl-PL" dirty="0"/>
          </a:p>
        </p:txBody>
      </p:sp>
      <p:grpSp>
        <p:nvGrpSpPr>
          <p:cNvPr id="10" name="Grupa 240"/>
          <p:cNvGrpSpPr>
            <a:grpSpLocks/>
          </p:cNvGrpSpPr>
          <p:nvPr/>
        </p:nvGrpSpPr>
        <p:grpSpPr bwMode="auto">
          <a:xfrm>
            <a:off x="755576" y="0"/>
            <a:ext cx="7671600" cy="900000"/>
            <a:chOff x="12814" y="1982"/>
            <a:chExt cx="55541" cy="6528"/>
          </a:xfrm>
        </p:grpSpPr>
        <p:pic>
          <p:nvPicPr>
            <p:cNvPr id="12" name="Obraz 241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348" y="1982"/>
              <a:ext cx="9234" cy="6528"/>
            </a:xfrm>
            <a:prstGeom prst="rect">
              <a:avLst/>
            </a:prstGeom>
            <a:noFill/>
          </p:spPr>
        </p:pic>
        <p:pic>
          <p:nvPicPr>
            <p:cNvPr id="13" name="Obraz 242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2814" y="2275"/>
              <a:ext cx="10806" cy="5670"/>
            </a:xfrm>
            <a:prstGeom prst="rect">
              <a:avLst/>
            </a:prstGeom>
            <a:noFill/>
          </p:spPr>
        </p:pic>
        <p:pic>
          <p:nvPicPr>
            <p:cNvPr id="14" name="Picture 4" descr="Logo UE Fundusz Społeczny RGB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2369" y="2799"/>
              <a:ext cx="15986" cy="4805"/>
            </a:xfrm>
            <a:prstGeom prst="rect">
              <a:avLst/>
            </a:prstGeom>
            <a:noFill/>
          </p:spPr>
        </p:pic>
        <p:pic>
          <p:nvPicPr>
            <p:cNvPr id="15" name="Obraz 24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5672" y="2942"/>
              <a:ext cx="13792" cy="459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683568" y="620688"/>
            <a:ext cx="8226425" cy="1643074"/>
          </a:xfrm>
        </p:spPr>
        <p:txBody>
          <a:bodyPr/>
          <a:lstStyle/>
          <a:p>
            <a: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/>
            </a:r>
            <a:b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</a:br>
            <a: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/>
            </a:r>
            <a:b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</a:br>
            <a:r>
              <a:rPr lang="pl-PL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/>
            </a:r>
            <a:br>
              <a:rPr lang="pl-PL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</a:br>
            <a:endParaRPr lang="pl-PL" sz="2400" dirty="0"/>
          </a:p>
        </p:txBody>
      </p:sp>
      <p:sp>
        <p:nvSpPr>
          <p:cNvPr id="11" name="Symbol zastępczy zawartości 10"/>
          <p:cNvSpPr>
            <a:spLocks noGrp="1"/>
          </p:cNvSpPr>
          <p:nvPr>
            <p:ph idx="1"/>
          </p:nvPr>
        </p:nvSpPr>
        <p:spPr>
          <a:xfrm>
            <a:off x="179512" y="1052736"/>
            <a:ext cx="8856984" cy="5256584"/>
          </a:xfrm>
        </p:spPr>
        <p:txBody>
          <a:bodyPr/>
          <a:lstStyle/>
          <a:p>
            <a:pPr marL="0" indent="0" algn="just"/>
            <a:r>
              <a:rPr lang="pl-PL" sz="2200" b="1" dirty="0" smtClean="0">
                <a:solidFill>
                  <a:schemeClr val="tx1"/>
                </a:solidFill>
              </a:rPr>
              <a:t>4) Projekt </a:t>
            </a:r>
            <a:r>
              <a:rPr lang="pl-PL" sz="2200" b="1" dirty="0">
                <a:solidFill>
                  <a:schemeClr val="tx1"/>
                </a:solidFill>
              </a:rPr>
              <a:t>zakłada, że </a:t>
            </a:r>
            <a:r>
              <a:rPr lang="pl-PL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najmniej 60% uczestników projektu </a:t>
            </a:r>
            <a:r>
              <a:rPr lang="pl-PL" sz="2200" b="1" dirty="0">
                <a:solidFill>
                  <a:schemeClr val="tx1"/>
                </a:solidFill>
              </a:rPr>
              <a:t>będą stanowiły osoby pozostające poza rynkiem pracy tj.: </a:t>
            </a:r>
            <a:r>
              <a:rPr lang="pl-PL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osoby bezrobotne</a:t>
            </a:r>
            <a:r>
              <a:rPr lang="pl-PL" sz="2200" b="1" dirty="0">
                <a:solidFill>
                  <a:schemeClr val="tx1"/>
                </a:solidFill>
              </a:rPr>
              <a:t>, które znajdują się </a:t>
            </a:r>
            <a:r>
              <a:rPr lang="pl-PL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szczególnie trudnej sytuacji na rynku pracy </a:t>
            </a:r>
            <a:r>
              <a:rPr lang="pl-PL" sz="2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(osoby </a:t>
            </a:r>
            <a:r>
              <a:rPr lang="pl-PL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</a:t>
            </a:r>
            <a:r>
              <a:rPr lang="pl-PL" sz="2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wieku 50 lat i więcej, osoby długotrwale bezrobotne, kobiety, osoby </a:t>
            </a:r>
            <a:r>
              <a:rPr lang="pl-PL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</a:t>
            </a:r>
            <a:r>
              <a:rPr lang="pl-PL" sz="2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niepełnosprawnościami, osoby o niskich kwalifikacjach). </a:t>
            </a:r>
            <a:endParaRPr lang="pl-PL" sz="22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/>
            <a:r>
              <a:rPr lang="pl-PL" sz="2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Bezrobotni </a:t>
            </a:r>
            <a:r>
              <a:rPr lang="pl-PL" sz="22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mężczyźni w wieku 30-49 lat </a:t>
            </a:r>
            <a:r>
              <a:rPr lang="pl-PL" sz="2200" b="1" dirty="0">
                <a:solidFill>
                  <a:schemeClr val="tx1"/>
                </a:solidFill>
              </a:rPr>
              <a:t>nie należący do grupy osób </a:t>
            </a:r>
            <a:r>
              <a:rPr lang="pl-PL" sz="2200" b="1" dirty="0" smtClean="0">
                <a:solidFill>
                  <a:schemeClr val="tx1"/>
                </a:solidFill>
              </a:rPr>
              <a:t>znajdujących </a:t>
            </a:r>
            <a:r>
              <a:rPr lang="pl-PL" sz="2200" b="1" dirty="0">
                <a:solidFill>
                  <a:schemeClr val="tx1"/>
                </a:solidFill>
              </a:rPr>
              <a:t>się w najtrudniejszej sytuacji na rynku pracy oraz osób </a:t>
            </a:r>
            <a:r>
              <a:rPr lang="pl-PL" sz="2200" b="1" dirty="0" smtClean="0">
                <a:solidFill>
                  <a:schemeClr val="tx1"/>
                </a:solidFill>
              </a:rPr>
              <a:t>odchodzących </a:t>
            </a:r>
            <a:r>
              <a:rPr lang="pl-PL" sz="2200" b="1" dirty="0">
                <a:solidFill>
                  <a:schemeClr val="tx1"/>
                </a:solidFill>
              </a:rPr>
              <a:t>z rolnictwa i ich rodzin </a:t>
            </a:r>
            <a:r>
              <a:rPr lang="pl-PL" sz="22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mogą stanowić nie więcej niż </a:t>
            </a:r>
            <a:r>
              <a:rPr lang="pl-PL" sz="2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20</a:t>
            </a:r>
            <a:r>
              <a:rPr lang="pl-PL" sz="22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 ogólnej liczby osób bezrobotnych objętych wsparciem </a:t>
            </a:r>
            <a:r>
              <a:rPr lang="pl-PL" sz="2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	projekcie</a:t>
            </a:r>
            <a:r>
              <a:rPr lang="pl-PL" sz="2200" b="1" dirty="0">
                <a:solidFill>
                  <a:schemeClr val="tx1"/>
                </a:solidFill>
              </a:rPr>
              <a:t>, jednocześnie skierowane do nich wsparcie będzie </a:t>
            </a:r>
            <a:r>
              <a:rPr lang="pl-PL" sz="2200" b="1" dirty="0" smtClean="0">
                <a:solidFill>
                  <a:schemeClr val="tx1"/>
                </a:solidFill>
              </a:rPr>
              <a:t>prowadzić </a:t>
            </a:r>
            <a:r>
              <a:rPr lang="pl-PL" sz="2200" b="1" dirty="0">
                <a:solidFill>
                  <a:schemeClr val="tx1"/>
                </a:solidFill>
              </a:rPr>
              <a:t>do </a:t>
            </a:r>
            <a:r>
              <a:rPr lang="pl-PL" sz="22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podwyższenia lub nabycia nowych kwalifikacji</a:t>
            </a:r>
            <a:r>
              <a:rPr lang="pl-PL" sz="2200" b="1" dirty="0">
                <a:solidFill>
                  <a:schemeClr val="tx1"/>
                </a:solidFill>
              </a:rPr>
              <a:t>, </a:t>
            </a:r>
            <a:r>
              <a:rPr lang="pl-PL" sz="2200" b="1" dirty="0" smtClean="0">
                <a:solidFill>
                  <a:schemeClr val="tx1"/>
                </a:solidFill>
              </a:rPr>
              <a:t>kompetencji </a:t>
            </a:r>
            <a:r>
              <a:rPr lang="pl-PL" sz="22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lub utrzymania </a:t>
            </a:r>
            <a:r>
              <a:rPr lang="pl-PL" sz="2200" b="1" dirty="0">
                <a:solidFill>
                  <a:schemeClr val="tx1"/>
                </a:solidFill>
              </a:rPr>
              <a:t>i formalnego potwierdzenia </a:t>
            </a:r>
            <a:r>
              <a:rPr lang="pl-PL" sz="2200" b="1" dirty="0" smtClean="0">
                <a:solidFill>
                  <a:schemeClr val="tx1"/>
                </a:solidFill>
              </a:rPr>
              <a:t>	kwalifikacji 	lub </a:t>
            </a:r>
            <a:r>
              <a:rPr lang="pl-PL" sz="2200" b="1" dirty="0">
                <a:solidFill>
                  <a:schemeClr val="tx1"/>
                </a:solidFill>
              </a:rPr>
              <a:t>kompetencji bądź </a:t>
            </a:r>
            <a:r>
              <a:rPr lang="pl-PL" sz="22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rozpoczęcia prowadzenia </a:t>
            </a:r>
            <a:r>
              <a:rPr lang="pl-PL" sz="2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działalności gospodarczej</a:t>
            </a:r>
            <a:r>
              <a:rPr lang="pl-PL" sz="22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pl-PL" sz="2200" dirty="0" smtClean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pl-PL" sz="2200" dirty="0" smtClean="0"/>
          </a:p>
          <a:p>
            <a:pPr algn="just"/>
            <a:endParaRPr lang="pl-PL" sz="2000" dirty="0" smtClean="0"/>
          </a:p>
          <a:p>
            <a:pPr algn="just"/>
            <a:endParaRPr lang="pl-PL" sz="2800" dirty="0" smtClean="0"/>
          </a:p>
          <a:p>
            <a:endParaRPr lang="pl-PL" dirty="0"/>
          </a:p>
        </p:txBody>
      </p:sp>
      <p:grpSp>
        <p:nvGrpSpPr>
          <p:cNvPr id="10" name="Grupa 240"/>
          <p:cNvGrpSpPr>
            <a:grpSpLocks/>
          </p:cNvGrpSpPr>
          <p:nvPr/>
        </p:nvGrpSpPr>
        <p:grpSpPr bwMode="auto">
          <a:xfrm>
            <a:off x="755576" y="0"/>
            <a:ext cx="7671600" cy="900000"/>
            <a:chOff x="12814" y="1982"/>
            <a:chExt cx="55541" cy="6528"/>
          </a:xfrm>
        </p:grpSpPr>
        <p:pic>
          <p:nvPicPr>
            <p:cNvPr id="12" name="Obraz 241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348" y="1982"/>
              <a:ext cx="9234" cy="6528"/>
            </a:xfrm>
            <a:prstGeom prst="rect">
              <a:avLst/>
            </a:prstGeom>
            <a:noFill/>
          </p:spPr>
        </p:pic>
        <p:pic>
          <p:nvPicPr>
            <p:cNvPr id="13" name="Obraz 242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2814" y="2275"/>
              <a:ext cx="10806" cy="5670"/>
            </a:xfrm>
            <a:prstGeom prst="rect">
              <a:avLst/>
            </a:prstGeom>
            <a:noFill/>
          </p:spPr>
        </p:pic>
        <p:pic>
          <p:nvPicPr>
            <p:cNvPr id="14" name="Picture 4" descr="Logo UE Fundusz Społeczny RGB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2369" y="2799"/>
              <a:ext cx="15986" cy="4805"/>
            </a:xfrm>
            <a:prstGeom prst="rect">
              <a:avLst/>
            </a:prstGeom>
            <a:noFill/>
          </p:spPr>
        </p:pic>
        <p:pic>
          <p:nvPicPr>
            <p:cNvPr id="15" name="Obraz 24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5672" y="2942"/>
              <a:ext cx="13792" cy="4596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3860893883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457200" y="1714488"/>
            <a:ext cx="8226425" cy="3929090"/>
          </a:xfrm>
        </p:spPr>
        <p:txBody>
          <a:bodyPr/>
          <a:lstStyle/>
          <a:p>
            <a:r>
              <a:rPr lang="pl-PL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Arial" pitchFamily="34" charset="0"/>
              </a:rPr>
              <a:t>WSKAŹNIKI OKREŚLONE </a:t>
            </a:r>
            <a:br>
              <a:rPr lang="pl-PL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Arial" pitchFamily="34" charset="0"/>
              </a:rPr>
            </a:br>
            <a:r>
              <a:rPr lang="pl-PL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Arial" pitchFamily="34" charset="0"/>
              </a:rPr>
              <a:t>W ROCZNYM PLANIE </a:t>
            </a:r>
            <a:r>
              <a:rPr lang="pl-PL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Arial" pitchFamily="34" charset="0"/>
              </a:rPr>
              <a:t>DZIAŁANIA</a:t>
            </a:r>
            <a:r>
              <a:rPr lang="pl-PL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/>
            </a:r>
            <a:br>
              <a:rPr lang="pl-PL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</a:br>
            <a:r>
              <a:rPr lang="pl-PL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NA ROK 2021</a:t>
            </a:r>
            <a: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Arial" pitchFamily="34" charset="0"/>
              </a:rPr>
              <a:t/>
            </a:r>
            <a:b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Arial" pitchFamily="34" charset="0"/>
              </a:rPr>
            </a:br>
            <a:endParaRPr lang="pl-PL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  <p:grpSp>
        <p:nvGrpSpPr>
          <p:cNvPr id="9" name="Grupa 240"/>
          <p:cNvGrpSpPr>
            <a:grpSpLocks/>
          </p:cNvGrpSpPr>
          <p:nvPr/>
        </p:nvGrpSpPr>
        <p:grpSpPr bwMode="auto">
          <a:xfrm>
            <a:off x="755576" y="0"/>
            <a:ext cx="7671600" cy="900000"/>
            <a:chOff x="12814" y="1982"/>
            <a:chExt cx="55541" cy="6528"/>
          </a:xfrm>
        </p:grpSpPr>
        <p:pic>
          <p:nvPicPr>
            <p:cNvPr id="10" name="Obraz 241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348" y="1982"/>
              <a:ext cx="9234" cy="6528"/>
            </a:xfrm>
            <a:prstGeom prst="rect">
              <a:avLst/>
            </a:prstGeom>
            <a:noFill/>
          </p:spPr>
        </p:pic>
        <p:pic>
          <p:nvPicPr>
            <p:cNvPr id="11" name="Obraz 242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2814" y="2275"/>
              <a:ext cx="10806" cy="5670"/>
            </a:xfrm>
            <a:prstGeom prst="rect">
              <a:avLst/>
            </a:prstGeom>
            <a:noFill/>
          </p:spPr>
        </p:pic>
        <p:pic>
          <p:nvPicPr>
            <p:cNvPr id="12" name="Picture 4" descr="Logo UE Fundusz Społeczny RGB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2369" y="2799"/>
              <a:ext cx="15986" cy="4805"/>
            </a:xfrm>
            <a:prstGeom prst="rect">
              <a:avLst/>
            </a:prstGeom>
            <a:noFill/>
          </p:spPr>
        </p:pic>
        <p:pic>
          <p:nvPicPr>
            <p:cNvPr id="13" name="Obraz 24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5672" y="2942"/>
              <a:ext cx="13792" cy="459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500065"/>
          </a:xfrm>
        </p:spPr>
        <p:txBody>
          <a:bodyPr/>
          <a:lstStyle/>
          <a:p>
            <a: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WSKAŹNIKI REZULTATU i ich wartości docelowe:</a:t>
            </a:r>
            <a:endParaRPr lang="pl-PL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85720" y="1357298"/>
            <a:ext cx="8643998" cy="5000660"/>
          </a:xfrm>
        </p:spPr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pl-PL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Liczba osób pracujących, łącznie z prowadzącymi działalność na własny rachunek, po opuszczeniu programu w tym: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900" dirty="0" smtClean="0"/>
              <a:t>Liczba osób </a:t>
            </a:r>
            <a:r>
              <a:rPr lang="pl-PL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bezrobotnych</a:t>
            </a:r>
            <a:r>
              <a:rPr lang="pl-PL" sz="1900" dirty="0" smtClean="0"/>
              <a:t>, w tym długotrwale bezrobotnych, objętych wsparciem </a:t>
            </a:r>
            <a:br>
              <a:rPr lang="pl-PL" sz="1900" dirty="0" smtClean="0"/>
            </a:br>
            <a:r>
              <a:rPr lang="pl-PL" sz="1900" dirty="0" smtClean="0"/>
              <a:t>w programie  - </a:t>
            </a:r>
            <a:r>
              <a:rPr lang="pl-PL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37,6%</a:t>
            </a:r>
            <a:r>
              <a:rPr lang="pl-PL" sz="1900" dirty="0" smtClean="0"/>
              <a:t>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900" dirty="0" smtClean="0"/>
              <a:t>Liczba osób </a:t>
            </a:r>
            <a:r>
              <a:rPr lang="pl-PL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długotrwale bezrobotnych </a:t>
            </a:r>
            <a:r>
              <a:rPr lang="pl-PL" sz="1900" dirty="0" smtClean="0"/>
              <a:t>objętych wsparciem w programie  - </a:t>
            </a:r>
            <a:r>
              <a:rPr lang="pl-PL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37,6%</a:t>
            </a:r>
          </a:p>
          <a:p>
            <a:pPr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pl-PL" sz="1900" dirty="0" smtClean="0"/>
              <a:t>Liczba osób </a:t>
            </a:r>
            <a:r>
              <a:rPr lang="pl-PL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</a:t>
            </a:r>
            <a:r>
              <a:rPr lang="pl-PL" sz="1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niepełnosprawnościami</a:t>
            </a:r>
            <a:r>
              <a:rPr lang="pl-PL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1900" dirty="0" smtClean="0"/>
              <a:t>objętych wsparciem w programie - </a:t>
            </a:r>
            <a:r>
              <a:rPr lang="pl-PL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37,6%</a:t>
            </a:r>
          </a:p>
          <a:p>
            <a:pPr marL="457200" indent="-457200" algn="just">
              <a:buFont typeface="+mj-lt"/>
              <a:buAutoNum type="arabicPeriod" startAt="2"/>
            </a:pPr>
            <a:r>
              <a:rPr lang="pl-PL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Liczba osób, które uzyskały kwalifikacje lub nabyły kompetencje po opuszczeniu programu w tym: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900" dirty="0" smtClean="0"/>
              <a:t>Liczba osób </a:t>
            </a:r>
            <a:r>
              <a:rPr lang="pl-PL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bezrobotnych</a:t>
            </a:r>
            <a:r>
              <a:rPr lang="pl-PL" sz="1900" dirty="0" smtClean="0"/>
              <a:t>, w tym długotrwale bezrobotnych, objętych wsparciem </a:t>
            </a:r>
            <a:br>
              <a:rPr lang="pl-PL" sz="1900" dirty="0" smtClean="0"/>
            </a:br>
            <a:r>
              <a:rPr lang="pl-PL" sz="1900" dirty="0" smtClean="0"/>
              <a:t>w programie -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50%</a:t>
            </a:r>
            <a:endParaRPr lang="pl-PL" sz="1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itchFamily="2" charset="2"/>
              <a:buChar char="Ø"/>
            </a:pPr>
            <a:r>
              <a:rPr lang="pl-PL" sz="1900" dirty="0" smtClean="0"/>
              <a:t>Liczba osób </a:t>
            </a:r>
            <a:r>
              <a:rPr lang="pl-PL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długotrwale bezrobotnych </a:t>
            </a:r>
            <a:r>
              <a:rPr lang="pl-PL" sz="1900" dirty="0" smtClean="0"/>
              <a:t>objętych wsparciem w programie -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50%</a:t>
            </a:r>
            <a:endParaRPr lang="pl-PL" sz="1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itchFamily="2" charset="2"/>
              <a:buChar char="Ø"/>
            </a:pPr>
            <a:r>
              <a:rPr lang="pl-PL" sz="1900" dirty="0" smtClean="0"/>
              <a:t>Liczba osób </a:t>
            </a:r>
            <a:r>
              <a:rPr lang="pl-PL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</a:t>
            </a:r>
            <a:r>
              <a:rPr lang="pl-PL" sz="1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niepełnosprawnościami</a:t>
            </a:r>
            <a:r>
              <a:rPr lang="pl-PL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1900" dirty="0" smtClean="0"/>
              <a:t>objętych wsparciem w programie -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50%</a:t>
            </a:r>
            <a:endParaRPr lang="pl-PL" sz="1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0" name="Grupa 240"/>
          <p:cNvGrpSpPr>
            <a:grpSpLocks/>
          </p:cNvGrpSpPr>
          <p:nvPr/>
        </p:nvGrpSpPr>
        <p:grpSpPr bwMode="auto">
          <a:xfrm>
            <a:off x="755576" y="0"/>
            <a:ext cx="7671600" cy="900000"/>
            <a:chOff x="12814" y="1982"/>
            <a:chExt cx="55541" cy="6528"/>
          </a:xfrm>
        </p:grpSpPr>
        <p:pic>
          <p:nvPicPr>
            <p:cNvPr id="11" name="Obraz 241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348" y="1982"/>
              <a:ext cx="9234" cy="6528"/>
            </a:xfrm>
            <a:prstGeom prst="rect">
              <a:avLst/>
            </a:prstGeom>
            <a:noFill/>
          </p:spPr>
        </p:pic>
        <p:pic>
          <p:nvPicPr>
            <p:cNvPr id="12" name="Obraz 242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2814" y="2275"/>
              <a:ext cx="10806" cy="5670"/>
            </a:xfrm>
            <a:prstGeom prst="rect">
              <a:avLst/>
            </a:prstGeom>
            <a:noFill/>
          </p:spPr>
        </p:pic>
        <p:pic>
          <p:nvPicPr>
            <p:cNvPr id="13" name="Picture 4" descr="Logo UE Fundusz Społeczny RGB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2369" y="2799"/>
              <a:ext cx="15986" cy="4805"/>
            </a:xfrm>
            <a:prstGeom prst="rect">
              <a:avLst/>
            </a:prstGeom>
            <a:noFill/>
          </p:spPr>
        </p:pic>
        <p:pic>
          <p:nvPicPr>
            <p:cNvPr id="14" name="Obraz 24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5672" y="2942"/>
              <a:ext cx="13792" cy="459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685800" y="1142984"/>
            <a:ext cx="7772400" cy="857256"/>
          </a:xfrm>
        </p:spPr>
        <p:txBody>
          <a:bodyPr/>
          <a:lstStyle/>
          <a:p>
            <a: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WSKAŹNIKI REZULTATU i ich wartości docelowe c.d.:</a:t>
            </a:r>
            <a:endParaRPr lang="pl-PL" sz="2400" dirty="0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00034" y="2500306"/>
            <a:ext cx="8143932" cy="3357586"/>
          </a:xfrm>
        </p:spPr>
        <p:txBody>
          <a:bodyPr/>
          <a:lstStyle/>
          <a:p>
            <a:pPr marL="457200" indent="-457200" algn="just">
              <a:buFont typeface="+mj-lt"/>
              <a:buAutoNum type="arabicPeriod" startAt="3"/>
            </a:pPr>
            <a:r>
              <a:rPr lang="pl-PL" sz="2000" dirty="0" smtClean="0"/>
              <a:t>Liczba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utworzonych miejsc pracy </a:t>
            </a:r>
            <a:r>
              <a:rPr lang="pl-PL" sz="2000" dirty="0" smtClean="0"/>
              <a:t>w ramach udzielonych z EFS środków na podjęcie działalności gospodarczej - 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544</a:t>
            </a:r>
          </a:p>
          <a:p>
            <a:pPr marL="457200" indent="-457200" algn="just">
              <a:buFont typeface="+mj-lt"/>
              <a:buAutoNum type="arabicPeriod" startAt="4"/>
            </a:pPr>
            <a:r>
              <a:rPr lang="pl-PL" sz="2000" dirty="0" smtClean="0"/>
              <a:t>Liczba osób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odchodzących z rolnictwa </a:t>
            </a:r>
            <a:r>
              <a:rPr lang="pl-PL" sz="2000" dirty="0" smtClean="0"/>
              <a:t>pracujących po opuszczeniu programu - 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37,6%</a:t>
            </a:r>
            <a:endParaRPr lang="pl-P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0" name="Grupa 240"/>
          <p:cNvGrpSpPr>
            <a:grpSpLocks/>
          </p:cNvGrpSpPr>
          <p:nvPr/>
        </p:nvGrpSpPr>
        <p:grpSpPr bwMode="auto">
          <a:xfrm>
            <a:off x="755576" y="0"/>
            <a:ext cx="7671600" cy="900000"/>
            <a:chOff x="12814" y="1982"/>
            <a:chExt cx="55541" cy="6528"/>
          </a:xfrm>
        </p:grpSpPr>
        <p:pic>
          <p:nvPicPr>
            <p:cNvPr id="11" name="Obraz 241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348" y="1982"/>
              <a:ext cx="9234" cy="6528"/>
            </a:xfrm>
            <a:prstGeom prst="rect">
              <a:avLst/>
            </a:prstGeom>
            <a:noFill/>
          </p:spPr>
        </p:pic>
        <p:pic>
          <p:nvPicPr>
            <p:cNvPr id="12" name="Obraz 242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2814" y="2275"/>
              <a:ext cx="10806" cy="5670"/>
            </a:xfrm>
            <a:prstGeom prst="rect">
              <a:avLst/>
            </a:prstGeom>
            <a:noFill/>
          </p:spPr>
        </p:pic>
        <p:pic>
          <p:nvPicPr>
            <p:cNvPr id="13" name="Picture 4" descr="Logo UE Fundusz Społeczny RGB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2369" y="2799"/>
              <a:ext cx="15986" cy="4805"/>
            </a:xfrm>
            <a:prstGeom prst="rect">
              <a:avLst/>
            </a:prstGeom>
            <a:noFill/>
          </p:spPr>
        </p:pic>
        <p:pic>
          <p:nvPicPr>
            <p:cNvPr id="14" name="Obraz 24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5672" y="2942"/>
              <a:ext cx="13792" cy="459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685800" y="1142984"/>
            <a:ext cx="7772400" cy="1000132"/>
          </a:xfrm>
        </p:spPr>
        <p:txBody>
          <a:bodyPr/>
          <a:lstStyle/>
          <a:p>
            <a:r>
              <a:rPr lang="pl-PL" dirty="0" smtClean="0"/>
              <a:t> </a:t>
            </a:r>
            <a:r>
              <a:rPr lang="pl-PL" sz="3600" dirty="0" smtClean="0"/>
              <a:t>Numer naboru:</a:t>
            </a:r>
            <a:r>
              <a:rPr lang="pl-PL" sz="3600" b="1" dirty="0" smtClean="0"/>
              <a:t/>
            </a:r>
            <a:br>
              <a:rPr lang="pl-PL" sz="3600" b="1" dirty="0" smtClean="0"/>
            </a:br>
            <a:r>
              <a:rPr lang="pl-PL" sz="3600" b="1" dirty="0" smtClean="0"/>
              <a:t> </a:t>
            </a:r>
            <a:r>
              <a:rPr lang="pl-PL" sz="3600" b="1" i="1" dirty="0" smtClean="0"/>
              <a:t>RPPK.07.02.00-IP.01-18-028/21</a:t>
            </a:r>
            <a:endParaRPr lang="pl-PL" sz="3600" b="1" i="1" dirty="0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642910" y="2643182"/>
            <a:ext cx="7715304" cy="2995618"/>
          </a:xfrm>
        </p:spPr>
        <p:txBody>
          <a:bodyPr/>
          <a:lstStyle/>
          <a:p>
            <a:r>
              <a:rPr lang="pl-PL" dirty="0" smtClean="0"/>
              <a:t>Oś priorytetowa: </a:t>
            </a:r>
            <a:r>
              <a:rPr lang="pl-PL" b="1" dirty="0" smtClean="0"/>
              <a:t>VII. REGIONALNY RYNEK PRACY</a:t>
            </a:r>
          </a:p>
          <a:p>
            <a:r>
              <a:rPr lang="pl-PL" dirty="0" smtClean="0"/>
              <a:t>Działanie: </a:t>
            </a:r>
            <a:r>
              <a:rPr lang="pl-PL" b="1" dirty="0" smtClean="0"/>
              <a:t>7.2 POPRAWA SYTUACJI OSÓB BEZROBOTNYCH NA RYNKU PRACY - projekty pozakonkursowe PUP</a:t>
            </a:r>
            <a:endParaRPr lang="pl-PL" b="1" dirty="0"/>
          </a:p>
        </p:txBody>
      </p:sp>
      <p:grpSp>
        <p:nvGrpSpPr>
          <p:cNvPr id="10" name="Grupa 240"/>
          <p:cNvGrpSpPr>
            <a:grpSpLocks/>
          </p:cNvGrpSpPr>
          <p:nvPr/>
        </p:nvGrpSpPr>
        <p:grpSpPr bwMode="auto">
          <a:xfrm>
            <a:off x="755576" y="0"/>
            <a:ext cx="7671600" cy="900000"/>
            <a:chOff x="12814" y="1982"/>
            <a:chExt cx="55541" cy="6528"/>
          </a:xfrm>
        </p:grpSpPr>
        <p:pic>
          <p:nvPicPr>
            <p:cNvPr id="11" name="Obraz 241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348" y="1982"/>
              <a:ext cx="9234" cy="6528"/>
            </a:xfrm>
            <a:prstGeom prst="rect">
              <a:avLst/>
            </a:prstGeom>
            <a:noFill/>
          </p:spPr>
        </p:pic>
        <p:pic>
          <p:nvPicPr>
            <p:cNvPr id="12" name="Obraz 242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2814" y="2275"/>
              <a:ext cx="10806" cy="5670"/>
            </a:xfrm>
            <a:prstGeom prst="rect">
              <a:avLst/>
            </a:prstGeom>
            <a:noFill/>
          </p:spPr>
        </p:pic>
        <p:pic>
          <p:nvPicPr>
            <p:cNvPr id="13" name="Picture 4" descr="Logo UE Fundusz Społeczny RGB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2369" y="2799"/>
              <a:ext cx="15986" cy="4805"/>
            </a:xfrm>
            <a:prstGeom prst="rect">
              <a:avLst/>
            </a:prstGeom>
            <a:noFill/>
          </p:spPr>
        </p:pic>
        <p:pic>
          <p:nvPicPr>
            <p:cNvPr id="14" name="Obraz 244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5672" y="2942"/>
              <a:ext cx="13792" cy="459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769857"/>
          </a:xfrm>
        </p:spPr>
        <p:txBody>
          <a:bodyPr/>
          <a:lstStyle/>
          <a:p>
            <a: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WSKAŹNIKI PRODUKTU i ich wartości docelowe: </a:t>
            </a:r>
            <a:endParaRPr lang="pl-PL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00034" y="1268760"/>
            <a:ext cx="8215370" cy="5151090"/>
          </a:xfrm>
        </p:spPr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pl-PL" sz="2000" dirty="0" smtClean="0"/>
              <a:t>Liczba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osób bezrobotnych</a:t>
            </a:r>
            <a:r>
              <a:rPr lang="pl-PL" sz="2000" dirty="0" smtClean="0"/>
              <a:t>, w tym długotrwale bezrobotnych, objętych wsparciem w programie – ogółem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1980.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sz="2000" dirty="0" smtClean="0"/>
              <a:t>Liczba osób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długotrwale bezrobotnych </a:t>
            </a:r>
            <a:r>
              <a:rPr lang="pl-PL" sz="2000" dirty="0" smtClean="0"/>
              <a:t>objętych wsparciem w programie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pl-PL" sz="2000" dirty="0" smtClean="0"/>
              <a:t>ogółem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1190.</a:t>
            </a:r>
            <a:r>
              <a:rPr lang="pl-PL" sz="2000" dirty="0" smtClean="0"/>
              <a:t> 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pl-PL" sz="2000" dirty="0" smtClean="0"/>
              <a:t>Liczba osób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niepełnosprawnościami </a:t>
            </a:r>
            <a:r>
              <a:rPr lang="pl-PL" sz="2000" dirty="0" smtClean="0"/>
              <a:t>objętych wsparciem w programie - ogółem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51.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sz="2000" dirty="0" smtClean="0"/>
              <a:t>Liczba osób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wieku 50 lat </a:t>
            </a:r>
            <a:r>
              <a:rPr lang="pl-PL" sz="2000" dirty="0" smtClean="0"/>
              <a:t>i więcej objętych wsparciem w programie – ogółem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125.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sz="2000" dirty="0" smtClean="0"/>
              <a:t>Liczba osób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niskich kwalifikacjach </a:t>
            </a:r>
            <a:r>
              <a:rPr lang="pl-PL" sz="2000" dirty="0" smtClean="0"/>
              <a:t>objętych wsparciem w programie -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2000" dirty="0" smtClean="0"/>
              <a:t>ogółem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543. </a:t>
            </a:r>
            <a:endParaRPr lang="pl-PL" sz="20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pl-PL" sz="2000" dirty="0" smtClean="0"/>
              <a:t>Liczba osób, które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otrzymały bezzwrotne środki </a:t>
            </a:r>
            <a:r>
              <a:rPr lang="pl-PL" sz="2000" dirty="0" smtClean="0"/>
              <a:t>na podjęcie działalności gospodarczej w programie -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2000" dirty="0" smtClean="0"/>
              <a:t>ogółem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544. </a:t>
            </a:r>
            <a:endParaRPr lang="pl-PL" sz="20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pl-PL" sz="2000" dirty="0" smtClean="0"/>
              <a:t>Liczba osób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odchodzących z rolnictwa </a:t>
            </a:r>
            <a:r>
              <a:rPr lang="pl-PL" sz="2000" dirty="0" smtClean="0"/>
              <a:t>objętych wsparciem w programie –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2000" dirty="0" smtClean="0"/>
              <a:t>ogółem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147.</a:t>
            </a:r>
            <a:endParaRPr lang="pl-PL" sz="2000" dirty="0"/>
          </a:p>
        </p:txBody>
      </p:sp>
      <p:grpSp>
        <p:nvGrpSpPr>
          <p:cNvPr id="10" name="Grupa 240"/>
          <p:cNvGrpSpPr>
            <a:grpSpLocks/>
          </p:cNvGrpSpPr>
          <p:nvPr/>
        </p:nvGrpSpPr>
        <p:grpSpPr bwMode="auto">
          <a:xfrm>
            <a:off x="755576" y="0"/>
            <a:ext cx="7671600" cy="900000"/>
            <a:chOff x="12814" y="1982"/>
            <a:chExt cx="55541" cy="6528"/>
          </a:xfrm>
        </p:grpSpPr>
        <p:pic>
          <p:nvPicPr>
            <p:cNvPr id="11" name="Obraz 241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348" y="1982"/>
              <a:ext cx="9234" cy="6528"/>
            </a:xfrm>
            <a:prstGeom prst="rect">
              <a:avLst/>
            </a:prstGeom>
            <a:noFill/>
          </p:spPr>
        </p:pic>
        <p:pic>
          <p:nvPicPr>
            <p:cNvPr id="12" name="Obraz 242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2814" y="2275"/>
              <a:ext cx="10806" cy="5670"/>
            </a:xfrm>
            <a:prstGeom prst="rect">
              <a:avLst/>
            </a:prstGeom>
            <a:noFill/>
          </p:spPr>
        </p:pic>
        <p:pic>
          <p:nvPicPr>
            <p:cNvPr id="13" name="Picture 4" descr="Logo UE Fundusz Społeczny RGB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2369" y="2799"/>
              <a:ext cx="15986" cy="4805"/>
            </a:xfrm>
            <a:prstGeom prst="rect">
              <a:avLst/>
            </a:prstGeom>
            <a:noFill/>
          </p:spPr>
        </p:pic>
        <p:pic>
          <p:nvPicPr>
            <p:cNvPr id="14" name="Obraz 24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5672" y="2942"/>
              <a:ext cx="13792" cy="459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864096"/>
          </a:xfrm>
        </p:spPr>
        <p:txBody>
          <a:bodyPr/>
          <a:lstStyle/>
          <a:p>
            <a: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/>
            </a:r>
            <a:b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</a:br>
            <a: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Ogólne zasady dotyczące monitorowania </a:t>
            </a:r>
            <a:b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</a:br>
            <a: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wskaźników rezultatu bezpośredniego</a:t>
            </a:r>
            <a:endParaRPr lang="pl-PL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85720" y="1643050"/>
            <a:ext cx="8501122" cy="4522254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Ø"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wskaźniki rezultatu bezpośredniego </a:t>
            </a:r>
            <a:r>
              <a:rPr lang="pl-PL" sz="2000" dirty="0" smtClean="0">
                <a:latin typeface="Calibri" pitchFamily="34" charset="0"/>
              </a:rPr>
              <a:t>należy monitorować wśród wszystkich uczestników, którzy zakończyli udział w projekcie.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pl-PL" sz="2000" dirty="0" smtClean="0">
                <a:latin typeface="Calibri" pitchFamily="34" charset="0"/>
              </a:rPr>
              <a:t> monitorowane w okresie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do czterech tygodni od momentu opuszczenia projektu. </a:t>
            </a:r>
            <a:r>
              <a:rPr lang="pl-PL" sz="2000" dirty="0" smtClean="0"/>
              <a:t>Dane dotyczące sytuacji uczestnika po upływie 4 tygodni od zakończenia udziału w projekcie nie mogą być uwzględnione we wskaźnikach rezultatu bezpośredniego.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algn="just" eaLnBrk="1" hangingPunct="1">
              <a:buFont typeface="Wingdings" pitchFamily="2" charset="2"/>
              <a:buChar char="Ø"/>
            </a:pPr>
            <a:r>
              <a:rPr lang="pl-PL" sz="2000" dirty="0" smtClean="0">
                <a:latin typeface="Calibri" pitchFamily="34" charset="0"/>
              </a:rPr>
              <a:t> w przypadku wskaźników dot. kwalifikacji –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wyłącznie kwalifikacje potwierdzone np. egzaminem</a:t>
            </a:r>
            <a:r>
              <a:rPr lang="pl-PL" sz="2000" dirty="0" smtClean="0">
                <a:latin typeface="Calibri" pitchFamily="34" charset="0"/>
              </a:rPr>
              <a:t> (zaświadczenie o ukończeniu kursu nie stanowi </a:t>
            </a:r>
            <a:br>
              <a:rPr lang="pl-PL" sz="2000" dirty="0" smtClean="0">
                <a:latin typeface="Calibri" pitchFamily="34" charset="0"/>
              </a:rPr>
            </a:br>
            <a:r>
              <a:rPr lang="pl-PL" sz="2000" dirty="0" smtClean="0">
                <a:latin typeface="Calibri" pitchFamily="34" charset="0"/>
              </a:rPr>
              <a:t>o uzyskaniu kwalifikacji przez uczestnika).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rezultaty bezpośrednie </a:t>
            </a:r>
            <a:r>
              <a:rPr lang="pl-PL" sz="2000" dirty="0" smtClean="0">
                <a:latin typeface="Calibri" pitchFamily="34" charset="0"/>
              </a:rPr>
              <a:t>informują o sytuacji uczestnika 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po opuszczeniu projektu </a:t>
            </a:r>
            <a:r>
              <a:rPr lang="pl-PL" sz="2000" dirty="0" smtClean="0">
                <a:latin typeface="Calibri" pitchFamily="34" charset="0"/>
              </a:rPr>
              <a:t>– za wyjątkiem kwalifikacji, które mogą zostać uzyskane w trakcie udziału w projekcie.</a:t>
            </a:r>
            <a:endParaRPr lang="pl-PL" sz="2000" b="1" dirty="0" smtClean="0">
              <a:solidFill>
                <a:srgbClr val="FFC000"/>
              </a:solidFill>
              <a:latin typeface="Calibri" pitchFamily="34" charset="0"/>
            </a:endParaRPr>
          </a:p>
          <a:p>
            <a:endParaRPr lang="pl-PL" sz="2000" dirty="0"/>
          </a:p>
        </p:txBody>
      </p:sp>
      <p:grpSp>
        <p:nvGrpSpPr>
          <p:cNvPr id="13" name="Grupa 240"/>
          <p:cNvGrpSpPr>
            <a:grpSpLocks/>
          </p:cNvGrpSpPr>
          <p:nvPr/>
        </p:nvGrpSpPr>
        <p:grpSpPr bwMode="auto">
          <a:xfrm>
            <a:off x="755576" y="0"/>
            <a:ext cx="7671600" cy="900000"/>
            <a:chOff x="12814" y="1982"/>
            <a:chExt cx="55541" cy="6528"/>
          </a:xfrm>
        </p:grpSpPr>
        <p:pic>
          <p:nvPicPr>
            <p:cNvPr id="14" name="Obraz 241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348" y="1982"/>
              <a:ext cx="9234" cy="6528"/>
            </a:xfrm>
            <a:prstGeom prst="rect">
              <a:avLst/>
            </a:prstGeom>
            <a:noFill/>
          </p:spPr>
        </p:pic>
        <p:pic>
          <p:nvPicPr>
            <p:cNvPr id="15" name="Obraz 242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2814" y="2275"/>
              <a:ext cx="10806" cy="5670"/>
            </a:xfrm>
            <a:prstGeom prst="rect">
              <a:avLst/>
            </a:prstGeom>
            <a:noFill/>
          </p:spPr>
        </p:pic>
        <p:pic>
          <p:nvPicPr>
            <p:cNvPr id="16" name="Picture 4" descr="Logo UE Fundusz Społeczny RGB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2369" y="2799"/>
              <a:ext cx="15986" cy="4805"/>
            </a:xfrm>
            <a:prstGeom prst="rect">
              <a:avLst/>
            </a:prstGeom>
            <a:noFill/>
          </p:spPr>
        </p:pic>
        <p:pic>
          <p:nvPicPr>
            <p:cNvPr id="17" name="Obraz 24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5672" y="2942"/>
              <a:ext cx="13792" cy="459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522296"/>
          </a:xfrm>
        </p:spPr>
        <p:txBody>
          <a:bodyPr/>
          <a:lstStyle/>
          <a:p>
            <a: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/>
            </a:r>
            <a:b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</a:br>
            <a: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Pomiar wskaźników produktów w projekcie</a:t>
            </a:r>
            <a:endParaRPr lang="pl-PL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28596" y="1340768"/>
            <a:ext cx="8358246" cy="4896544"/>
          </a:xfrm>
        </p:spPr>
        <p:txBody>
          <a:bodyPr/>
          <a:lstStyle/>
          <a:p>
            <a:pPr algn="just" eaLnBrk="1" hangingPunct="1">
              <a:spcBef>
                <a:spcPts val="1200"/>
              </a:spcBef>
              <a:buFont typeface="Wingdings" pitchFamily="2" charset="2"/>
              <a:buChar char="Ø"/>
            </a:pPr>
            <a:r>
              <a:rPr lang="pl-PL" sz="2000" b="1" dirty="0" smtClean="0"/>
              <a:t> </a:t>
            </a:r>
            <a:r>
              <a:rPr lang="pl-PL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Dane uczestnika zbierane są w momencie rozpoczęcia udziału  </a:t>
            </a:r>
            <a:br>
              <a:rPr lang="pl-PL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projekcie</a:t>
            </a:r>
            <a:r>
              <a:rPr lang="pl-PL" sz="1900" b="1" dirty="0" smtClean="0"/>
              <a:t> - </a:t>
            </a:r>
            <a:r>
              <a:rPr lang="pl-PL" sz="1900" dirty="0" smtClean="0"/>
              <a:t>przedwczesne zakończenie uczestnictwa nie rzutuje na wskaźniki produktu.</a:t>
            </a:r>
          </a:p>
          <a:p>
            <a:pPr algn="just" eaLnBrk="1" hangingPunct="1">
              <a:spcBef>
                <a:spcPts val="1200"/>
              </a:spcBef>
              <a:buFont typeface="Wingdings" pitchFamily="2" charset="2"/>
              <a:buChar char="Ø"/>
            </a:pPr>
            <a:r>
              <a:rPr lang="pl-PL" sz="1900" dirty="0" smtClean="0"/>
              <a:t> Uczestnik </a:t>
            </a:r>
            <a:r>
              <a:rPr lang="pl-PL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może być wykazany w kilku wskaźnikach </a:t>
            </a:r>
            <a:r>
              <a:rPr lang="pl-PL" sz="1900" dirty="0" smtClean="0"/>
              <a:t>(produktu i rezultatu) </a:t>
            </a:r>
            <a:br>
              <a:rPr lang="pl-PL" sz="1900" dirty="0" smtClean="0"/>
            </a:br>
            <a:r>
              <a:rPr lang="pl-PL" sz="1900" dirty="0" smtClean="0"/>
              <a:t>w projekcie, w zależności od jego cech i udzielonej formy wsparcia oraz osiągniętych rezultatów.</a:t>
            </a:r>
          </a:p>
          <a:p>
            <a:pPr algn="just" eaLnBrk="1" hangingPunct="1">
              <a:spcBef>
                <a:spcPts val="1200"/>
              </a:spcBef>
              <a:buFont typeface="Wingdings" pitchFamily="2" charset="2"/>
              <a:buChar char="Ø"/>
            </a:pPr>
            <a:r>
              <a:rPr lang="pl-PL" sz="1900" dirty="0" smtClean="0"/>
              <a:t> Dane dla wskaźników dot. osób fizycznych monitorowane są </a:t>
            </a:r>
            <a:r>
              <a:rPr lang="pl-PL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podziale </a:t>
            </a:r>
            <a:br>
              <a:rPr lang="pl-PL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1900" b="1" dirty="0" smtClean="0"/>
              <a:t>na płeć (Monitorowanie uczestników).</a:t>
            </a:r>
          </a:p>
          <a:p>
            <a:pPr algn="just" eaLnBrk="1" hangingPunct="1">
              <a:spcBef>
                <a:spcPts val="1200"/>
              </a:spcBef>
              <a:buFont typeface="Wingdings" pitchFamily="2" charset="2"/>
              <a:buChar char="Ø"/>
            </a:pPr>
            <a:r>
              <a:rPr lang="pl-PL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Wiek</a:t>
            </a:r>
            <a:r>
              <a:rPr lang="pl-PL" sz="1900" b="1" dirty="0" smtClean="0"/>
              <a:t> </a:t>
            </a:r>
            <a:r>
              <a:rPr lang="pl-PL" sz="1900" dirty="0" smtClean="0"/>
              <a:t>uczestników projektu, będących osobami fizycznymi </a:t>
            </a:r>
            <a:r>
              <a:rPr lang="pl-PL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liczony jest </a:t>
            </a:r>
            <a:br>
              <a:rPr lang="pl-PL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podstawie daty urodzenia i mierzony w dniu rozpoczęcia wsparcia.</a:t>
            </a:r>
            <a:r>
              <a:rPr lang="pl-PL" sz="1900" b="1" dirty="0" smtClean="0"/>
              <a:t> </a:t>
            </a:r>
          </a:p>
          <a:p>
            <a:pPr algn="just" eaLnBrk="1" hangingPunct="1">
              <a:spcBef>
                <a:spcPts val="1200"/>
              </a:spcBef>
              <a:buFont typeface="Wingdings" pitchFamily="2" charset="2"/>
              <a:buChar char="Ø"/>
            </a:pPr>
            <a:r>
              <a:rPr lang="pl-PL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Należy pamiętać o obowiązku aktualizacji danych nt. rezultatów bezpośrednich dotyczących uczestników</a:t>
            </a:r>
            <a:r>
              <a:rPr lang="pl-PL" sz="1900" b="1" dirty="0" smtClean="0"/>
              <a:t> </a:t>
            </a:r>
            <a:r>
              <a:rPr lang="pl-PL" sz="1900" dirty="0" smtClean="0"/>
              <a:t>(np. podjęcie pracy) w sytuacji powrotu uczestnika do projektu (danych wykazanych we wskaźnikach produktu nie należy aktualizować). </a:t>
            </a:r>
          </a:p>
          <a:p>
            <a:pPr algn="just" eaLnBrk="1" hangingPunct="1">
              <a:spcBef>
                <a:spcPts val="1200"/>
              </a:spcBef>
              <a:buFont typeface="Wingdings" pitchFamily="2" charset="2"/>
              <a:buChar char="Ø"/>
            </a:pPr>
            <a:endParaRPr lang="pl-PL" sz="2000" b="1" dirty="0" smtClean="0">
              <a:latin typeface="Calibri" pitchFamily="34" charset="0"/>
            </a:endParaRPr>
          </a:p>
          <a:p>
            <a:pPr algn="just" eaLnBrk="1" hangingPunct="1">
              <a:spcBef>
                <a:spcPts val="1200"/>
              </a:spcBef>
              <a:buFont typeface="Wingdings" pitchFamily="2" charset="2"/>
              <a:buChar char="Ø"/>
            </a:pPr>
            <a:endParaRPr lang="pl-PL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pl-PL" sz="2000" dirty="0"/>
          </a:p>
        </p:txBody>
      </p:sp>
      <p:grpSp>
        <p:nvGrpSpPr>
          <p:cNvPr id="10" name="Grupa 240"/>
          <p:cNvGrpSpPr>
            <a:grpSpLocks/>
          </p:cNvGrpSpPr>
          <p:nvPr/>
        </p:nvGrpSpPr>
        <p:grpSpPr bwMode="auto">
          <a:xfrm>
            <a:off x="755576" y="0"/>
            <a:ext cx="7671600" cy="900000"/>
            <a:chOff x="12814" y="1982"/>
            <a:chExt cx="55541" cy="6528"/>
          </a:xfrm>
        </p:grpSpPr>
        <p:pic>
          <p:nvPicPr>
            <p:cNvPr id="11" name="Obraz 241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348" y="1982"/>
              <a:ext cx="9234" cy="6528"/>
            </a:xfrm>
            <a:prstGeom prst="rect">
              <a:avLst/>
            </a:prstGeom>
            <a:noFill/>
          </p:spPr>
        </p:pic>
        <p:pic>
          <p:nvPicPr>
            <p:cNvPr id="12" name="Obraz 242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2814" y="2275"/>
              <a:ext cx="10806" cy="5670"/>
            </a:xfrm>
            <a:prstGeom prst="rect">
              <a:avLst/>
            </a:prstGeom>
            <a:noFill/>
          </p:spPr>
        </p:pic>
        <p:pic>
          <p:nvPicPr>
            <p:cNvPr id="13" name="Picture 4" descr="Logo UE Fundusz Społeczny RGB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2369" y="2799"/>
              <a:ext cx="15986" cy="4805"/>
            </a:xfrm>
            <a:prstGeom prst="rect">
              <a:avLst/>
            </a:prstGeom>
            <a:noFill/>
          </p:spPr>
        </p:pic>
        <p:pic>
          <p:nvPicPr>
            <p:cNvPr id="14" name="Obraz 24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5672" y="2942"/>
              <a:ext cx="13792" cy="459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571503"/>
          </a:xfrm>
        </p:spPr>
        <p:txBody>
          <a:bodyPr/>
          <a:lstStyle/>
          <a:p>
            <a: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Pomiar wskaźników w projekcie – c.d.</a:t>
            </a:r>
            <a:endParaRPr lang="pl-PL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14282" y="1571612"/>
            <a:ext cx="8643998" cy="4714908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Ø"/>
            </a:pP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Istnieje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możliwość wprowadzenia niekompletnych danych wrażliwych uczestnika </a:t>
            </a:r>
            <a:r>
              <a:rPr lang="pl-PL" sz="2000" dirty="0" smtClean="0">
                <a:latin typeface="Calibri" pitchFamily="34" charset="0"/>
              </a:rPr>
              <a:t>(tj. osoby z</a:t>
            </a:r>
            <a:r>
              <a:rPr lang="pl-PL" sz="2000" b="1" dirty="0" smtClean="0">
                <a:latin typeface="Calibri" pitchFamily="34" charset="0"/>
              </a:rPr>
              <a:t> </a:t>
            </a:r>
            <a:r>
              <a:rPr lang="pl-PL" sz="2000" dirty="0" err="1" smtClean="0">
                <a:latin typeface="Calibri" pitchFamily="34" charset="0"/>
              </a:rPr>
              <a:t>niepełnosprawnościami</a:t>
            </a:r>
            <a:r>
              <a:rPr lang="pl-PL" sz="2000" dirty="0" smtClean="0">
                <a:latin typeface="Calibri" pitchFamily="34" charset="0"/>
              </a:rPr>
              <a:t>; migranci, osoby obcego pochodzenia i mniejszości, osoby z innych grup w niekorzystnej sytuacji społecznej) </a:t>
            </a: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pod warunkiem udokumentowania, iż działania w celu zebrania tych danych zostały podjęte.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pl-PL" sz="2000" dirty="0" smtClean="0">
                <a:latin typeface="Calibri" pitchFamily="34" charset="0"/>
              </a:rPr>
              <a:t> Niekompletność danych w ww. zakresie nie oznacza </a:t>
            </a:r>
            <a:r>
              <a:rPr lang="pl-PL" sz="2000" dirty="0" err="1" smtClean="0">
                <a:latin typeface="Calibri" pitchFamily="34" charset="0"/>
              </a:rPr>
              <a:t>niekwalifikowalności</a:t>
            </a:r>
            <a:r>
              <a:rPr lang="pl-PL" sz="2000" dirty="0" smtClean="0">
                <a:latin typeface="Calibri" pitchFamily="34" charset="0"/>
              </a:rPr>
              <a:t> danego uczestnika </a:t>
            </a:r>
            <a:r>
              <a:rPr lang="pl-PL" sz="2000" dirty="0" smtClean="0">
                <a:latin typeface="Calibri" pitchFamily="34" charset="0"/>
                <a:sym typeface="Wingdings" pitchFamily="2" charset="2"/>
              </a:rPr>
              <a:t></a:t>
            </a:r>
            <a:r>
              <a:rPr lang="pl-PL" sz="2000" dirty="0" smtClean="0">
                <a:latin typeface="Calibri" pitchFamily="34" charset="0"/>
              </a:rPr>
              <a:t> </a:t>
            </a: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beneficjent musi być w stanie zapewnić wystarczające dowody, że dana osoba spełnia kryteria </a:t>
            </a:r>
            <a:r>
              <a:rPr lang="pl-PL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kwalifikowalności</a:t>
            </a: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określone dla projektu.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pl-PL" sz="2000" b="1" dirty="0" smtClean="0">
                <a:latin typeface="Calibri" pitchFamily="34" charset="0"/>
              </a:rPr>
              <a:t> </a:t>
            </a: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Uznanie wydatków dotyczących uczestnika za niekwalifikowalne </a:t>
            </a:r>
            <a:r>
              <a:rPr lang="pl-PL" sz="2000" dirty="0" smtClean="0">
                <a:latin typeface="Calibri" pitchFamily="34" charset="0"/>
              </a:rPr>
              <a:t>nie</a:t>
            </a:r>
            <a:r>
              <a:rPr lang="pl-PL" sz="2000" b="1" dirty="0" smtClean="0">
                <a:latin typeface="Calibri" pitchFamily="34" charset="0"/>
              </a:rPr>
              <a:t> </a:t>
            </a:r>
            <a:r>
              <a:rPr lang="pl-PL" sz="2000" dirty="0" smtClean="0">
                <a:latin typeface="Calibri" pitchFamily="34" charset="0"/>
              </a:rPr>
              <a:t>powoduje pomniejszenia wartości wskaźników, chyba że powodem </a:t>
            </a:r>
            <a:r>
              <a:rPr lang="pl-PL" sz="2000" dirty="0" err="1" smtClean="0">
                <a:latin typeface="Calibri" pitchFamily="34" charset="0"/>
              </a:rPr>
              <a:t>niekwalifikowalności</a:t>
            </a:r>
            <a:r>
              <a:rPr lang="pl-PL" sz="2000" dirty="0" smtClean="0">
                <a:latin typeface="Calibri" pitchFamily="34" charset="0"/>
              </a:rPr>
              <a:t> była </a:t>
            </a:r>
            <a:r>
              <a:rPr lang="pl-PL" sz="2000" dirty="0" err="1" smtClean="0">
                <a:latin typeface="Calibri" pitchFamily="34" charset="0"/>
              </a:rPr>
              <a:t>niekwalifikowalność</a:t>
            </a:r>
            <a:r>
              <a:rPr lang="pl-PL" sz="2000" dirty="0" smtClean="0">
                <a:latin typeface="Calibri" pitchFamily="34" charset="0"/>
              </a:rPr>
              <a:t> uczestnika.</a:t>
            </a:r>
          </a:p>
          <a:p>
            <a:pPr algn="just"/>
            <a:endParaRPr lang="pl-PL" sz="2400" dirty="0"/>
          </a:p>
        </p:txBody>
      </p:sp>
      <p:grpSp>
        <p:nvGrpSpPr>
          <p:cNvPr id="15" name="Grupa 240"/>
          <p:cNvGrpSpPr>
            <a:grpSpLocks/>
          </p:cNvGrpSpPr>
          <p:nvPr/>
        </p:nvGrpSpPr>
        <p:grpSpPr bwMode="auto">
          <a:xfrm>
            <a:off x="755576" y="0"/>
            <a:ext cx="7671600" cy="900000"/>
            <a:chOff x="12814" y="1982"/>
            <a:chExt cx="55541" cy="6528"/>
          </a:xfrm>
        </p:grpSpPr>
        <p:pic>
          <p:nvPicPr>
            <p:cNvPr id="16" name="Obraz 241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348" y="1982"/>
              <a:ext cx="9234" cy="6528"/>
            </a:xfrm>
            <a:prstGeom prst="rect">
              <a:avLst/>
            </a:prstGeom>
            <a:noFill/>
          </p:spPr>
        </p:pic>
        <p:pic>
          <p:nvPicPr>
            <p:cNvPr id="17" name="Obraz 242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2814" y="2275"/>
              <a:ext cx="10806" cy="5670"/>
            </a:xfrm>
            <a:prstGeom prst="rect">
              <a:avLst/>
            </a:prstGeom>
            <a:noFill/>
          </p:spPr>
        </p:pic>
        <p:pic>
          <p:nvPicPr>
            <p:cNvPr id="18" name="Picture 4" descr="Logo UE Fundusz Społeczny RGB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2369" y="2799"/>
              <a:ext cx="15986" cy="4805"/>
            </a:xfrm>
            <a:prstGeom prst="rect">
              <a:avLst/>
            </a:prstGeom>
            <a:noFill/>
          </p:spPr>
        </p:pic>
        <p:pic>
          <p:nvPicPr>
            <p:cNvPr id="19" name="Obraz 24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5672" y="2942"/>
              <a:ext cx="13792" cy="459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685800" y="1000109"/>
            <a:ext cx="7772400" cy="1214446"/>
          </a:xfrm>
        </p:spPr>
        <p:txBody>
          <a:bodyPr/>
          <a:lstStyle/>
          <a:p>
            <a:r>
              <a:rPr lang="pl-PL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Uwaga!</a:t>
            </a:r>
            <a:endParaRPr lang="pl-PL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642910" y="1916832"/>
            <a:ext cx="7786742" cy="3744416"/>
          </a:xfrm>
        </p:spPr>
        <p:txBody>
          <a:bodyPr/>
          <a:lstStyle/>
          <a:p>
            <a:pPr algn="just"/>
            <a:r>
              <a:rPr lang="pl-PL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Wartości wszystkich wskaźników produktu i rezultatu </a:t>
            </a:r>
            <a:r>
              <a:rPr lang="pl-PL" sz="2000" dirty="0" smtClean="0">
                <a:solidFill>
                  <a:prstClr val="black"/>
                </a:solidFill>
              </a:rPr>
              <a:t>(za wyjątkiem wskaźników odnoszącego się do efektywności zatrudnieniowej) należy określić w wartościach </a:t>
            </a:r>
            <a:r>
              <a:rPr lang="pl-PL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bezwzględnych (liczbowych).</a:t>
            </a:r>
          </a:p>
          <a:p>
            <a:endParaRPr lang="pl-PL" sz="2000" dirty="0" smtClean="0">
              <a:solidFill>
                <a:prstClr val="black"/>
              </a:solidFill>
            </a:endParaRPr>
          </a:p>
          <a:p>
            <a:pPr algn="just"/>
            <a:r>
              <a:rPr lang="pl-PL" sz="2000" dirty="0" smtClean="0">
                <a:solidFill>
                  <a:prstClr val="black"/>
                </a:solidFill>
              </a:rPr>
              <a:t>Uczestnika projektu </a:t>
            </a:r>
            <a:r>
              <a:rPr lang="pl-PL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należy zobowiązać do przekazania po zakończeniu projektu informacji </a:t>
            </a:r>
            <a:r>
              <a:rPr lang="pl-PL" sz="2000" dirty="0" smtClean="0">
                <a:solidFill>
                  <a:prstClr val="black"/>
                </a:solidFill>
              </a:rPr>
              <a:t>potrzebnych do wyliczenia wskaźników rezultatu bezpośredniego (np. status na rynku pracy, udział w kształceniu lub szkoleniu) </a:t>
            </a:r>
            <a:r>
              <a:rPr lang="pl-PL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4 tygodni od zakończenia udziału w projekcie </a:t>
            </a:r>
            <a:r>
              <a:rPr lang="pl-PL" sz="2000" dirty="0" smtClean="0">
                <a:solidFill>
                  <a:prstClr val="black"/>
                </a:solidFill>
              </a:rPr>
              <a:t>oraz możliwości przyszłego udziału w badaniu ewaluacyjnym.</a:t>
            </a:r>
          </a:p>
          <a:p>
            <a:pPr algn="just"/>
            <a:endParaRPr lang="pl-PL" sz="2000" dirty="0"/>
          </a:p>
        </p:txBody>
      </p:sp>
      <p:grpSp>
        <p:nvGrpSpPr>
          <p:cNvPr id="10" name="Grupa 240"/>
          <p:cNvGrpSpPr>
            <a:grpSpLocks/>
          </p:cNvGrpSpPr>
          <p:nvPr/>
        </p:nvGrpSpPr>
        <p:grpSpPr bwMode="auto">
          <a:xfrm>
            <a:off x="755576" y="0"/>
            <a:ext cx="7671600" cy="900000"/>
            <a:chOff x="12814" y="1982"/>
            <a:chExt cx="55541" cy="6528"/>
          </a:xfrm>
        </p:grpSpPr>
        <p:pic>
          <p:nvPicPr>
            <p:cNvPr id="11" name="Obraz 241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348" y="1982"/>
              <a:ext cx="9234" cy="6528"/>
            </a:xfrm>
            <a:prstGeom prst="rect">
              <a:avLst/>
            </a:prstGeom>
            <a:noFill/>
          </p:spPr>
        </p:pic>
        <p:pic>
          <p:nvPicPr>
            <p:cNvPr id="12" name="Obraz 242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2814" y="2275"/>
              <a:ext cx="10806" cy="5670"/>
            </a:xfrm>
            <a:prstGeom prst="rect">
              <a:avLst/>
            </a:prstGeom>
            <a:noFill/>
          </p:spPr>
        </p:pic>
        <p:pic>
          <p:nvPicPr>
            <p:cNvPr id="13" name="Picture 4" descr="Logo UE Fundusz Społeczny RGB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2369" y="2799"/>
              <a:ext cx="15986" cy="4805"/>
            </a:xfrm>
            <a:prstGeom prst="rect">
              <a:avLst/>
            </a:prstGeom>
            <a:noFill/>
          </p:spPr>
        </p:pic>
        <p:pic>
          <p:nvPicPr>
            <p:cNvPr id="14" name="Obraz 24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5672" y="2942"/>
              <a:ext cx="13792" cy="459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457200" y="2143116"/>
            <a:ext cx="8226425" cy="2214578"/>
          </a:xfrm>
        </p:spPr>
        <p:txBody>
          <a:bodyPr/>
          <a:lstStyle/>
          <a:p>
            <a:r>
              <a:rPr lang="pl-PL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INFORMACJE DOTYCZĄCE </a:t>
            </a:r>
            <a:br>
              <a:rPr lang="pl-PL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</a:br>
            <a:r>
              <a:rPr lang="pl-PL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SKŁADANIA WNIOSKÓW</a:t>
            </a:r>
            <a:r>
              <a:rPr lang="pl-PL" b="1" dirty="0" smtClean="0">
                <a:latin typeface="Calibri" pitchFamily="34" charset="0"/>
              </a:rPr>
              <a:t/>
            </a:r>
            <a:br>
              <a:rPr lang="pl-PL" b="1" dirty="0" smtClean="0">
                <a:latin typeface="Calibri" pitchFamily="34" charset="0"/>
              </a:rPr>
            </a:br>
            <a:endParaRPr lang="pl-PL" dirty="0"/>
          </a:p>
        </p:txBody>
      </p:sp>
      <p:grpSp>
        <p:nvGrpSpPr>
          <p:cNvPr id="9" name="Grupa 240"/>
          <p:cNvGrpSpPr>
            <a:grpSpLocks/>
          </p:cNvGrpSpPr>
          <p:nvPr/>
        </p:nvGrpSpPr>
        <p:grpSpPr bwMode="auto">
          <a:xfrm>
            <a:off x="755576" y="0"/>
            <a:ext cx="7671600" cy="900000"/>
            <a:chOff x="12814" y="1982"/>
            <a:chExt cx="55541" cy="6528"/>
          </a:xfrm>
        </p:grpSpPr>
        <p:pic>
          <p:nvPicPr>
            <p:cNvPr id="10" name="Obraz 241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348" y="1982"/>
              <a:ext cx="9234" cy="6528"/>
            </a:xfrm>
            <a:prstGeom prst="rect">
              <a:avLst/>
            </a:prstGeom>
            <a:noFill/>
          </p:spPr>
        </p:pic>
        <p:pic>
          <p:nvPicPr>
            <p:cNvPr id="11" name="Obraz 242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2814" y="2275"/>
              <a:ext cx="10806" cy="5670"/>
            </a:xfrm>
            <a:prstGeom prst="rect">
              <a:avLst/>
            </a:prstGeom>
            <a:noFill/>
          </p:spPr>
        </p:pic>
        <p:pic>
          <p:nvPicPr>
            <p:cNvPr id="12" name="Picture 4" descr="Logo UE Fundusz Społeczny RGB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2369" y="2799"/>
              <a:ext cx="15986" cy="4805"/>
            </a:xfrm>
            <a:prstGeom prst="rect">
              <a:avLst/>
            </a:prstGeom>
            <a:noFill/>
          </p:spPr>
        </p:pic>
        <p:pic>
          <p:nvPicPr>
            <p:cNvPr id="13" name="Obraz 24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5672" y="2942"/>
              <a:ext cx="13792" cy="459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28596" y="1214422"/>
            <a:ext cx="8286808" cy="4786346"/>
          </a:xfrm>
        </p:spPr>
        <p:txBody>
          <a:bodyPr/>
          <a:lstStyle/>
          <a:p>
            <a:endParaRPr lang="pl-PL" sz="2000" dirty="0" smtClean="0"/>
          </a:p>
          <a:p>
            <a:r>
              <a:rPr lang="pl-PL" sz="24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Nabór wniosków o dofinansowanie </a:t>
            </a:r>
            <a:r>
              <a:rPr lang="pl-PL" sz="2400" dirty="0" smtClean="0"/>
              <a:t>projektów trwa </a:t>
            </a:r>
            <a:br>
              <a:rPr lang="pl-PL" sz="2400" dirty="0" smtClean="0"/>
            </a:br>
            <a:r>
              <a:rPr lang="pl-PL" sz="2400" dirty="0"/>
              <a:t>od dnia </a:t>
            </a:r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01.02.2021 </a:t>
            </a:r>
            <a:r>
              <a:rPr lang="pl-P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r.</a:t>
            </a:r>
            <a:r>
              <a:rPr lang="pl-PL" sz="2400" dirty="0"/>
              <a:t> do dnia </a:t>
            </a:r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19.02.2021 </a:t>
            </a:r>
            <a:r>
              <a:rPr lang="pl-P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r.</a:t>
            </a:r>
            <a:r>
              <a:rPr lang="pl-PL" sz="2400" dirty="0"/>
              <a:t> w godzinach pracy urzędu tj. od poniedziałku do piątku od godz. </a:t>
            </a:r>
            <a:r>
              <a:rPr lang="pl-PL" sz="2400" dirty="0" smtClean="0"/>
              <a:t>7:30 </a:t>
            </a:r>
            <a:r>
              <a:rPr lang="pl-PL" sz="2400" dirty="0"/>
              <a:t>do godz. </a:t>
            </a:r>
            <a:r>
              <a:rPr lang="pl-PL" sz="2400" dirty="0" smtClean="0"/>
              <a:t>15:30.</a:t>
            </a:r>
            <a:endParaRPr lang="pl-PL" sz="2400" baseline="30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l-PL" sz="2000" dirty="0" smtClean="0"/>
          </a:p>
          <a:p>
            <a:pPr lvl="0"/>
            <a:r>
              <a:rPr lang="pl-PL" sz="2000" dirty="0" smtClean="0"/>
              <a:t>Wnioski o dofinansowanie projektu należy składać </a:t>
            </a:r>
            <a:r>
              <a:rPr lang="pl-PL" sz="20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wyłącznie</a:t>
            </a:r>
            <a:r>
              <a:rPr lang="pl-PL" sz="2000" dirty="0" smtClean="0"/>
              <a:t> w siedzibie Instytucji Pośredniczącej RPO WP: </a:t>
            </a:r>
          </a:p>
          <a:p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Wojewódzki Urząd Pracy w Rzeszowie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ul.  Adama Stanisława Naruszewicza 11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35-055 Rzeszów, Kancelaria WUP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l-PL" sz="2000" dirty="0" smtClean="0"/>
          </a:p>
          <a:p>
            <a:endParaRPr lang="pl-PL" sz="2000" dirty="0"/>
          </a:p>
        </p:txBody>
      </p:sp>
      <p:grpSp>
        <p:nvGrpSpPr>
          <p:cNvPr id="15" name="Grupa 240"/>
          <p:cNvGrpSpPr>
            <a:grpSpLocks/>
          </p:cNvGrpSpPr>
          <p:nvPr/>
        </p:nvGrpSpPr>
        <p:grpSpPr bwMode="auto">
          <a:xfrm>
            <a:off x="755576" y="0"/>
            <a:ext cx="7671600" cy="900000"/>
            <a:chOff x="12814" y="1982"/>
            <a:chExt cx="55541" cy="6528"/>
          </a:xfrm>
        </p:grpSpPr>
        <p:pic>
          <p:nvPicPr>
            <p:cNvPr id="16" name="Obraz 241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348" y="1982"/>
              <a:ext cx="9234" cy="6528"/>
            </a:xfrm>
            <a:prstGeom prst="rect">
              <a:avLst/>
            </a:prstGeom>
            <a:noFill/>
          </p:spPr>
        </p:pic>
        <p:pic>
          <p:nvPicPr>
            <p:cNvPr id="17" name="Obraz 242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2814" y="2275"/>
              <a:ext cx="10806" cy="5670"/>
            </a:xfrm>
            <a:prstGeom prst="rect">
              <a:avLst/>
            </a:prstGeom>
            <a:noFill/>
          </p:spPr>
        </p:pic>
        <p:pic>
          <p:nvPicPr>
            <p:cNvPr id="18" name="Picture 4" descr="Logo UE Fundusz Społeczny RGB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2369" y="2799"/>
              <a:ext cx="15986" cy="4805"/>
            </a:xfrm>
            <a:prstGeom prst="rect">
              <a:avLst/>
            </a:prstGeom>
            <a:noFill/>
          </p:spPr>
        </p:pic>
        <p:pic>
          <p:nvPicPr>
            <p:cNvPr id="19" name="Obraz 24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5672" y="2942"/>
              <a:ext cx="13792" cy="459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85720" y="1500174"/>
            <a:ext cx="8572560" cy="4643470"/>
          </a:xfrm>
        </p:spPr>
        <p:txBody>
          <a:bodyPr/>
          <a:lstStyle/>
          <a:p>
            <a:pPr lvl="0"/>
            <a:r>
              <a:rPr lang="pl-PL" sz="2400" dirty="0" smtClean="0"/>
              <a:t>Wniosek o dofinansowanie projektu powinien zostać przygotowany </a:t>
            </a:r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 pomocą aplikacji LSI WUP</a:t>
            </a:r>
            <a:r>
              <a:rPr lang="pl-PL" sz="2400" dirty="0" smtClean="0"/>
              <a:t>. System ten dostępny jest z poziomu przeglądarki internetowej pod adresem </a:t>
            </a:r>
            <a:r>
              <a:rPr lang="pl-PL" sz="24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https://lsi.wup-rzeszow.pl</a:t>
            </a:r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lvl="0"/>
            <a:endParaRPr lang="pl-PL" sz="2400" dirty="0" smtClean="0"/>
          </a:p>
          <a:p>
            <a:pPr lvl="0"/>
            <a:r>
              <a:rPr lang="pl-PL" sz="2400" dirty="0" smtClean="0"/>
              <a:t>Wnioskodawca wypełnia wniosek o dofinansowanie projektu </a:t>
            </a:r>
            <a:br>
              <a:rPr lang="pl-PL" sz="2400" dirty="0" smtClean="0"/>
            </a:br>
            <a:r>
              <a:rPr lang="pl-PL" sz="2400" dirty="0" smtClean="0"/>
              <a:t>(wzór wniosku stanowi załącznik nr 6.1.4 do Dokumentacji naboru) zgodnie z Instrukcją wypełniania wniosku stanowiącą załącznik </a:t>
            </a:r>
            <a:br>
              <a:rPr lang="pl-PL" sz="2400" dirty="0" smtClean="0"/>
            </a:br>
            <a:r>
              <a:rPr lang="pl-PL" sz="2400" dirty="0" smtClean="0"/>
              <a:t>nr 6.1.3 do Dokumentacji naboru.</a:t>
            </a:r>
          </a:p>
          <a:p>
            <a:pPr algn="just"/>
            <a:endParaRPr lang="pl-PL" sz="2000" dirty="0"/>
          </a:p>
        </p:txBody>
      </p:sp>
      <p:grpSp>
        <p:nvGrpSpPr>
          <p:cNvPr id="10" name="Grupa 240"/>
          <p:cNvGrpSpPr>
            <a:grpSpLocks/>
          </p:cNvGrpSpPr>
          <p:nvPr/>
        </p:nvGrpSpPr>
        <p:grpSpPr bwMode="auto">
          <a:xfrm>
            <a:off x="755576" y="0"/>
            <a:ext cx="7671600" cy="900000"/>
            <a:chOff x="12814" y="1982"/>
            <a:chExt cx="55541" cy="6528"/>
          </a:xfrm>
        </p:grpSpPr>
        <p:pic>
          <p:nvPicPr>
            <p:cNvPr id="11" name="Obraz 241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1348" y="1982"/>
              <a:ext cx="9234" cy="6528"/>
            </a:xfrm>
            <a:prstGeom prst="rect">
              <a:avLst/>
            </a:prstGeom>
            <a:noFill/>
          </p:spPr>
        </p:pic>
        <p:pic>
          <p:nvPicPr>
            <p:cNvPr id="12" name="Obraz 242"/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2814" y="2275"/>
              <a:ext cx="10806" cy="5670"/>
            </a:xfrm>
            <a:prstGeom prst="rect">
              <a:avLst/>
            </a:prstGeom>
            <a:noFill/>
          </p:spPr>
        </p:pic>
        <p:pic>
          <p:nvPicPr>
            <p:cNvPr id="13" name="Picture 4" descr="Logo UE Fundusz Społeczny RGB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2369" y="2799"/>
              <a:ext cx="15986" cy="4805"/>
            </a:xfrm>
            <a:prstGeom prst="rect">
              <a:avLst/>
            </a:prstGeom>
            <a:noFill/>
          </p:spPr>
        </p:pic>
        <p:pic>
          <p:nvPicPr>
            <p:cNvPr id="14" name="Obraz 244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5672" y="2942"/>
              <a:ext cx="13792" cy="459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85720" y="764704"/>
            <a:ext cx="8572560" cy="5378940"/>
          </a:xfrm>
        </p:spPr>
        <p:txBody>
          <a:bodyPr/>
          <a:lstStyle/>
          <a:p>
            <a:pPr lvl="0"/>
            <a:r>
              <a:rPr lang="pl-PL" sz="2200" dirty="0" smtClean="0"/>
              <a:t>Po uzupełnieniu wniosku o dofinansowanie i zweryfikowaniu poprawności wprowadzonych danych wnioskodawca składa wniosek:</a:t>
            </a:r>
            <a:br>
              <a:rPr lang="pl-PL" sz="2200" dirty="0" smtClean="0"/>
            </a:br>
            <a:r>
              <a:rPr lang="pl-PL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formie elektronicznej za pośrednictwem LSI WUP dostępnej pod adresem </a:t>
            </a:r>
            <a:r>
              <a:rPr lang="pl-PL" sz="22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https://lsi.wup-rzeszow.pl</a:t>
            </a:r>
            <a:r>
              <a:rPr lang="pl-PL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pl-PL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200" dirty="0" smtClean="0"/>
              <a:t>do godziny </a:t>
            </a:r>
            <a:r>
              <a:rPr lang="pl-PL" sz="2200" b="1" dirty="0" smtClean="0"/>
              <a:t>23:59 ostatniego dnia naboru</a:t>
            </a:r>
            <a:endParaRPr lang="pl-PL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l-PL" sz="2200" dirty="0" smtClean="0"/>
              <a:t>oraz</a:t>
            </a:r>
          </a:p>
          <a:p>
            <a:pPr lvl="0"/>
            <a:r>
              <a:rPr lang="pl-PL" sz="2200" dirty="0" smtClean="0"/>
              <a:t> </a:t>
            </a:r>
            <a:r>
              <a:rPr lang="pl-PL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 formie papierowej w 2 egzemplarzach wydrukowanych z systemu LSI WUP</a:t>
            </a:r>
            <a:r>
              <a:rPr lang="pl-PL" sz="2200" b="1" dirty="0" smtClean="0"/>
              <a:t> </a:t>
            </a:r>
            <a:r>
              <a:rPr lang="pl-PL" sz="2200" dirty="0" smtClean="0"/>
              <a:t>(oryginał oraz kopia poświadczona za zgodność z oryginałem albo 2 oryginały) opatrzonych pieczęciami i podpisem/</a:t>
            </a:r>
            <a:r>
              <a:rPr lang="pl-PL" sz="2200" dirty="0" err="1" smtClean="0"/>
              <a:t>ami</a:t>
            </a:r>
            <a:r>
              <a:rPr lang="pl-PL" sz="2200" dirty="0" smtClean="0"/>
              <a:t> osoby uprawnionej/osób uprawnionych do złożenia wniosku wskazanej/</a:t>
            </a:r>
            <a:r>
              <a:rPr lang="pl-PL" sz="2200" dirty="0" err="1" smtClean="0"/>
              <a:t>ych</a:t>
            </a:r>
            <a:r>
              <a:rPr lang="pl-PL" sz="2200" dirty="0" smtClean="0"/>
              <a:t> </a:t>
            </a:r>
            <a:br>
              <a:rPr lang="pl-PL" sz="2200" dirty="0" smtClean="0"/>
            </a:br>
            <a:r>
              <a:rPr lang="pl-PL" sz="2200" dirty="0" smtClean="0"/>
              <a:t>w punkcie 2.8 wniosku o dofinansowanie projektu. </a:t>
            </a:r>
          </a:p>
          <a:p>
            <a:pPr lvl="0"/>
            <a:r>
              <a:rPr lang="pl-PL" sz="2200" dirty="0" smtClean="0"/>
              <a:t>Forma papierowa wniosku musi być tożsama z wersją elektroniczną wniosku przekazanego przez aplikację LSI WUP – co oznacza, że </a:t>
            </a:r>
            <a:r>
              <a:rPr lang="pl-PL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suma kontrolna obu wersji musi być taka sama.</a:t>
            </a:r>
          </a:p>
          <a:p>
            <a:pPr algn="just"/>
            <a:endParaRPr lang="pl-PL" sz="2000" dirty="0"/>
          </a:p>
        </p:txBody>
      </p:sp>
      <p:grpSp>
        <p:nvGrpSpPr>
          <p:cNvPr id="10" name="Grupa 240"/>
          <p:cNvGrpSpPr>
            <a:grpSpLocks/>
          </p:cNvGrpSpPr>
          <p:nvPr/>
        </p:nvGrpSpPr>
        <p:grpSpPr bwMode="auto">
          <a:xfrm>
            <a:off x="755576" y="0"/>
            <a:ext cx="7671600" cy="900000"/>
            <a:chOff x="12814" y="1982"/>
            <a:chExt cx="55541" cy="6528"/>
          </a:xfrm>
        </p:grpSpPr>
        <p:pic>
          <p:nvPicPr>
            <p:cNvPr id="11" name="Obraz 241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1348" y="1982"/>
              <a:ext cx="9234" cy="6528"/>
            </a:xfrm>
            <a:prstGeom prst="rect">
              <a:avLst/>
            </a:prstGeom>
            <a:noFill/>
          </p:spPr>
        </p:pic>
        <p:pic>
          <p:nvPicPr>
            <p:cNvPr id="12" name="Obraz 242"/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2814" y="2275"/>
              <a:ext cx="10806" cy="5670"/>
            </a:xfrm>
            <a:prstGeom prst="rect">
              <a:avLst/>
            </a:prstGeom>
            <a:noFill/>
          </p:spPr>
        </p:pic>
        <p:pic>
          <p:nvPicPr>
            <p:cNvPr id="13" name="Picture 4" descr="Logo UE Fundusz Społeczny RGB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2369" y="2799"/>
              <a:ext cx="15986" cy="4805"/>
            </a:xfrm>
            <a:prstGeom prst="rect">
              <a:avLst/>
            </a:prstGeom>
            <a:noFill/>
          </p:spPr>
        </p:pic>
        <p:pic>
          <p:nvPicPr>
            <p:cNvPr id="14" name="Obraz 244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5672" y="2942"/>
              <a:ext cx="13792" cy="459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857255"/>
          </a:xfrm>
        </p:spPr>
        <p:txBody>
          <a:bodyPr/>
          <a:lstStyle/>
          <a:p>
            <a:pPr lvl="0"/>
            <a: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Wnioski należy złożyć w zamkniętej (zaklejonej) kopercie, oznaczonej zgodnie z poniższym wzorem:</a:t>
            </a:r>
            <a:endParaRPr lang="pl-PL" dirty="0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357158" y="1643050"/>
            <a:ext cx="8358246" cy="4143404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/>
          <a:p>
            <a:pPr lvl="0"/>
            <a:r>
              <a:rPr lang="pl-PL" sz="1800" dirty="0" smtClean="0"/>
              <a:t> </a:t>
            </a:r>
          </a:p>
          <a:p>
            <a:pPr algn="l">
              <a:spcBef>
                <a:spcPts val="1200"/>
              </a:spcBef>
            </a:pPr>
            <a:r>
              <a:rPr lang="pl-PL" sz="2000" dirty="0" smtClean="0"/>
              <a:t>Nazwa i adres Wnioskodawcy </a:t>
            </a:r>
          </a:p>
          <a:p>
            <a:pPr>
              <a:spcBef>
                <a:spcPts val="1200"/>
              </a:spcBef>
            </a:pPr>
            <a:r>
              <a:rPr lang="pl-PL" sz="2000" b="1" dirty="0" smtClean="0"/>
              <a:t>Wojewódzki Urząd Pracy w Rzeszowie</a:t>
            </a:r>
          </a:p>
          <a:p>
            <a:pPr algn="l">
              <a:spcBef>
                <a:spcPts val="1200"/>
              </a:spcBef>
            </a:pPr>
            <a:r>
              <a:rPr lang="pl-PL" sz="2000" dirty="0" smtClean="0"/>
              <a:t>Wniosek o dofinansowanie projektu: </a:t>
            </a:r>
          </a:p>
          <a:p>
            <a:pPr>
              <a:spcBef>
                <a:spcPts val="1200"/>
              </a:spcBef>
            </a:pPr>
            <a:r>
              <a:rPr lang="pl-PL" sz="2000" dirty="0" smtClean="0"/>
              <a:t>np.</a:t>
            </a:r>
            <a:r>
              <a:rPr lang="pl-PL" sz="2000" i="1" dirty="0" smtClean="0"/>
              <a:t> </a:t>
            </a:r>
            <a:r>
              <a:rPr lang="pl-PL" sz="2000" b="1" i="1" dirty="0" smtClean="0"/>
              <a:t>Aktywizacja osób powyżej 29 </a:t>
            </a:r>
            <a:r>
              <a:rPr lang="pl-PL" sz="2000" b="1" i="1" dirty="0" err="1" smtClean="0"/>
              <a:t>r.ż</a:t>
            </a:r>
            <a:r>
              <a:rPr lang="pl-PL" sz="2000" b="1" i="1" dirty="0" smtClean="0"/>
              <a:t>. pozostających bez pracy w powiecie …….. (VII)</a:t>
            </a:r>
            <a:endParaRPr lang="pl-PL" sz="2000" b="1" dirty="0" smtClean="0"/>
          </a:p>
          <a:p>
            <a:pPr>
              <a:spcBef>
                <a:spcPts val="1200"/>
              </a:spcBef>
            </a:pPr>
            <a:r>
              <a:rPr lang="pl-PL" sz="2000" dirty="0" smtClean="0"/>
              <a:t> </a:t>
            </a:r>
          </a:p>
          <a:p>
            <a:pPr>
              <a:spcBef>
                <a:spcPts val="1200"/>
              </a:spcBef>
            </a:pPr>
            <a:r>
              <a:rPr lang="pl-PL" sz="2000" dirty="0" smtClean="0"/>
              <a:t>Nabór projektów pozakonkursowych numer </a:t>
            </a: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RPPK.07.02.00-IP.01-18-028/21</a:t>
            </a:r>
          </a:p>
          <a:p>
            <a:pPr>
              <a:spcBef>
                <a:spcPts val="1200"/>
              </a:spcBef>
            </a:pP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w ramach Działania 7.2 RPO WP</a:t>
            </a:r>
          </a:p>
          <a:p>
            <a:endParaRPr lang="pl-PL" dirty="0"/>
          </a:p>
        </p:txBody>
      </p:sp>
      <p:grpSp>
        <p:nvGrpSpPr>
          <p:cNvPr id="10" name="Grupa 240"/>
          <p:cNvGrpSpPr>
            <a:grpSpLocks/>
          </p:cNvGrpSpPr>
          <p:nvPr/>
        </p:nvGrpSpPr>
        <p:grpSpPr bwMode="auto">
          <a:xfrm>
            <a:off x="755576" y="0"/>
            <a:ext cx="7671600" cy="900000"/>
            <a:chOff x="12814" y="1982"/>
            <a:chExt cx="55541" cy="6528"/>
          </a:xfrm>
        </p:grpSpPr>
        <p:pic>
          <p:nvPicPr>
            <p:cNvPr id="11" name="Obraz 241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348" y="1982"/>
              <a:ext cx="9234" cy="6528"/>
            </a:xfrm>
            <a:prstGeom prst="rect">
              <a:avLst/>
            </a:prstGeom>
            <a:noFill/>
          </p:spPr>
        </p:pic>
        <p:pic>
          <p:nvPicPr>
            <p:cNvPr id="12" name="Obraz 242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2814" y="2275"/>
              <a:ext cx="10806" cy="5670"/>
            </a:xfrm>
            <a:prstGeom prst="rect">
              <a:avLst/>
            </a:prstGeom>
            <a:noFill/>
          </p:spPr>
        </p:pic>
        <p:pic>
          <p:nvPicPr>
            <p:cNvPr id="13" name="Picture 4" descr="Logo UE Fundusz Społeczny RGB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2369" y="2799"/>
              <a:ext cx="15986" cy="4805"/>
            </a:xfrm>
            <a:prstGeom prst="rect">
              <a:avLst/>
            </a:prstGeom>
            <a:noFill/>
          </p:spPr>
        </p:pic>
        <p:pic>
          <p:nvPicPr>
            <p:cNvPr id="14" name="Obraz 24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5672" y="2942"/>
              <a:ext cx="13792" cy="459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85720" y="642918"/>
            <a:ext cx="8501122" cy="3794194"/>
          </a:xfrm>
        </p:spPr>
        <p:txBody>
          <a:bodyPr/>
          <a:lstStyle/>
          <a:p>
            <a:r>
              <a:rPr lang="pl-PL" sz="2400" b="1" dirty="0" smtClean="0"/>
              <a:t>Wydatki w projekcie w danym roku ponoszone są z limitu określonego dla konkretnego roku, niezależnie od okresu realizacji projektu.</a:t>
            </a:r>
            <a:br>
              <a:rPr lang="pl-PL" sz="2400" b="1" dirty="0" smtClean="0"/>
            </a:br>
            <a:r>
              <a:rPr lang="pl-PL" sz="2000" dirty="0" smtClean="0"/>
              <a:t>Kwota środków Funduszu Pracy przeznaczona na dofinansowanie projektów pozakonkursowych PUP w 2021 roku w województwie podkarpackim, zgodnie z</a:t>
            </a:r>
            <a:r>
              <a:rPr lang="pl-PL" sz="2000" b="1" dirty="0" smtClean="0"/>
              <a:t> </a:t>
            </a:r>
            <a:r>
              <a:rPr lang="pl-PL" sz="2000" dirty="0" smtClean="0"/>
              <a:t>decyzją Ministra Rodziny Pracy i Polityki Społecznej, wynosi </a:t>
            </a:r>
            <a:br>
              <a:rPr lang="pl-PL" sz="2000" dirty="0" smtClean="0"/>
            </a:br>
            <a:r>
              <a:rPr lang="pl-PL" sz="2000" b="1" dirty="0" smtClean="0"/>
              <a:t> </a:t>
            </a:r>
            <a:r>
              <a:rPr lang="pl-PL" sz="2800" b="1" dirty="0"/>
              <a:t>38 905 973,40</a:t>
            </a:r>
            <a:r>
              <a:rPr lang="pl-PL" sz="2800" b="1" dirty="0" smtClean="0"/>
              <a:t> PLN*</a:t>
            </a:r>
            <a:r>
              <a:rPr lang="pl-PL" sz="2800" dirty="0" smtClean="0"/>
              <a:t>,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endParaRPr lang="pl-PL" dirty="0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39552" y="3212976"/>
            <a:ext cx="8032976" cy="2859230"/>
          </a:xfrm>
        </p:spPr>
        <p:txBody>
          <a:bodyPr/>
          <a:lstStyle/>
          <a:p>
            <a:pPr algn="l"/>
            <a:r>
              <a:rPr lang="pl-PL" sz="2000" dirty="0" smtClean="0"/>
              <a:t>w tym:</a:t>
            </a:r>
          </a:p>
          <a:p>
            <a:pPr algn="l">
              <a:buFont typeface="Wingdings" pitchFamily="2" charset="2"/>
              <a:buChar char="Ø"/>
            </a:pPr>
            <a:r>
              <a:rPr lang="pl-PL" sz="2000" dirty="0" smtClean="0"/>
              <a:t> budżet środków europejskich: </a:t>
            </a:r>
            <a:r>
              <a:rPr lang="pl-PL" sz="2000" b="1" dirty="0"/>
              <a:t>33 070 077,39 PLN </a:t>
            </a: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b="1" dirty="0" smtClean="0"/>
              <a:t>- </a:t>
            </a:r>
            <a:r>
              <a:rPr lang="pl-PL" sz="2000" dirty="0" smtClean="0"/>
              <a:t>(85% wydatków kwalifikowalnych),</a:t>
            </a:r>
          </a:p>
          <a:p>
            <a:pPr algn="l">
              <a:buFont typeface="Wingdings" pitchFamily="2" charset="2"/>
              <a:buChar char="Ø"/>
            </a:pPr>
            <a:r>
              <a:rPr lang="pl-PL" sz="2000" dirty="0" smtClean="0"/>
              <a:t> budżet państwa (współfinansowanie krajowe): </a:t>
            </a:r>
            <a:r>
              <a:rPr lang="pl-PL" sz="2000" b="1" dirty="0"/>
              <a:t>5 835 896,01 PLN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- (15% wydatków kwalifikowalnych).</a:t>
            </a:r>
          </a:p>
          <a:p>
            <a:pPr algn="l"/>
            <a:endParaRPr lang="pl-PL" sz="2000" dirty="0" smtClean="0"/>
          </a:p>
          <a:p>
            <a:pPr algn="l"/>
            <a:r>
              <a:rPr lang="pl-PL" sz="2000" dirty="0" smtClean="0"/>
              <a:t>*W tym zobowiązania zaciągnięte w 2020 r. w ramach szóstej edycji projektów</a:t>
            </a:r>
            <a:endParaRPr lang="pl-PL" sz="2000" dirty="0"/>
          </a:p>
        </p:txBody>
      </p:sp>
      <p:grpSp>
        <p:nvGrpSpPr>
          <p:cNvPr id="10" name="Grupa 240"/>
          <p:cNvGrpSpPr>
            <a:grpSpLocks/>
          </p:cNvGrpSpPr>
          <p:nvPr/>
        </p:nvGrpSpPr>
        <p:grpSpPr bwMode="auto">
          <a:xfrm>
            <a:off x="755576" y="0"/>
            <a:ext cx="7671600" cy="900000"/>
            <a:chOff x="12814" y="1982"/>
            <a:chExt cx="55541" cy="6528"/>
          </a:xfrm>
        </p:grpSpPr>
        <p:pic>
          <p:nvPicPr>
            <p:cNvPr id="11" name="Obraz 241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348" y="1982"/>
              <a:ext cx="9234" cy="6528"/>
            </a:xfrm>
            <a:prstGeom prst="rect">
              <a:avLst/>
            </a:prstGeom>
            <a:noFill/>
          </p:spPr>
        </p:pic>
        <p:pic>
          <p:nvPicPr>
            <p:cNvPr id="12" name="Obraz 242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2814" y="2275"/>
              <a:ext cx="10806" cy="5670"/>
            </a:xfrm>
            <a:prstGeom prst="rect">
              <a:avLst/>
            </a:prstGeom>
            <a:noFill/>
          </p:spPr>
        </p:pic>
        <p:pic>
          <p:nvPicPr>
            <p:cNvPr id="13" name="Picture 4" descr="Logo UE Fundusz Społeczny RGB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2369" y="2799"/>
              <a:ext cx="15986" cy="4805"/>
            </a:xfrm>
            <a:prstGeom prst="rect">
              <a:avLst/>
            </a:prstGeom>
            <a:noFill/>
          </p:spPr>
        </p:pic>
        <p:pic>
          <p:nvPicPr>
            <p:cNvPr id="14" name="Obraz 24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5672" y="2942"/>
              <a:ext cx="13792" cy="459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51520" y="1052736"/>
            <a:ext cx="8640960" cy="432048"/>
          </a:xfrm>
        </p:spPr>
        <p:txBody>
          <a:bodyPr/>
          <a:lstStyle/>
          <a:p>
            <a: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co zwrócić uwagę przy wypełnianiu wniosku o dofinansowanie: </a:t>
            </a:r>
            <a:endParaRPr lang="pl-PL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395536" y="1844824"/>
            <a:ext cx="8352928" cy="4392488"/>
          </a:xfrm>
        </p:spPr>
        <p:txBody>
          <a:bodyPr/>
          <a:lstStyle/>
          <a:p>
            <a:r>
              <a:rPr lang="pl-PL" sz="2400" dirty="0" smtClean="0"/>
              <a:t>Wniosek </a:t>
            </a:r>
            <a:r>
              <a:rPr lang="pl-PL" sz="2400" dirty="0"/>
              <a:t>o dofinansowanie </a:t>
            </a:r>
            <a:r>
              <a:rPr lang="pl-PL" sz="2400" b="1" dirty="0"/>
              <a:t>projektu PUP </a:t>
            </a:r>
            <a:r>
              <a:rPr lang="pl-PL" sz="2400" dirty="0"/>
              <a:t>składany za pośrednictwem systemu LSI WUP </a:t>
            </a:r>
            <a:r>
              <a:rPr lang="pl-PL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będzie obejmował jedynie wydatki podlegające rozliczeniu z Komisją Europejską</a:t>
            </a:r>
            <a:r>
              <a:rPr lang="pl-PL" sz="2400" dirty="0"/>
              <a:t>, co oznacza, że w przypadku form wsparcia takich jak: </a:t>
            </a:r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dotacja </a:t>
            </a:r>
            <a:r>
              <a:rPr lang="pl-P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rozpoczęcie działalności gospodarczej i </a:t>
            </a:r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refundacja </a:t>
            </a:r>
            <a:r>
              <a:rPr lang="pl-P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kosztów wyposażenia lub doposażenia stanowiska pracy </a:t>
            </a:r>
            <a:r>
              <a:rPr lang="pl-PL" sz="2400" dirty="0"/>
              <a:t>– </a:t>
            </a:r>
            <a:r>
              <a:rPr lang="pl-PL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wydatki są pomniejszone o wartość podatku VAT (kwota netto).</a:t>
            </a:r>
            <a:endParaRPr lang="pl-PL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pl-PL" sz="2400" dirty="0" smtClean="0"/>
          </a:p>
          <a:p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Informacja nt. stanu i struktury bezrobocia  w danym powiecie </a:t>
            </a:r>
            <a:b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wg </a:t>
            </a:r>
            <a:r>
              <a:rPr lang="pl-P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stanu na dzień </a:t>
            </a:r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31.12.2020 </a:t>
            </a:r>
            <a:r>
              <a:rPr lang="pl-P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pl-PL" sz="2000" dirty="0" smtClean="0"/>
          </a:p>
          <a:p>
            <a:endParaRPr lang="pl-PL" sz="2000" dirty="0"/>
          </a:p>
        </p:txBody>
      </p:sp>
      <p:grpSp>
        <p:nvGrpSpPr>
          <p:cNvPr id="10" name="Grupa 240"/>
          <p:cNvGrpSpPr>
            <a:grpSpLocks/>
          </p:cNvGrpSpPr>
          <p:nvPr/>
        </p:nvGrpSpPr>
        <p:grpSpPr bwMode="auto">
          <a:xfrm>
            <a:off x="755576" y="0"/>
            <a:ext cx="7671600" cy="900000"/>
            <a:chOff x="12814" y="1982"/>
            <a:chExt cx="55541" cy="6528"/>
          </a:xfrm>
        </p:grpSpPr>
        <p:pic>
          <p:nvPicPr>
            <p:cNvPr id="11" name="Obraz 241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348" y="1982"/>
              <a:ext cx="9234" cy="6528"/>
            </a:xfrm>
            <a:prstGeom prst="rect">
              <a:avLst/>
            </a:prstGeom>
            <a:noFill/>
          </p:spPr>
        </p:pic>
        <p:pic>
          <p:nvPicPr>
            <p:cNvPr id="12" name="Obraz 242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2814" y="2275"/>
              <a:ext cx="10806" cy="5670"/>
            </a:xfrm>
            <a:prstGeom prst="rect">
              <a:avLst/>
            </a:prstGeom>
            <a:noFill/>
          </p:spPr>
        </p:pic>
        <p:pic>
          <p:nvPicPr>
            <p:cNvPr id="13" name="Picture 4" descr="Logo UE Fundusz Społeczny RGB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2369" y="2799"/>
              <a:ext cx="15986" cy="4805"/>
            </a:xfrm>
            <a:prstGeom prst="rect">
              <a:avLst/>
            </a:prstGeom>
            <a:noFill/>
          </p:spPr>
        </p:pic>
        <p:pic>
          <p:nvPicPr>
            <p:cNvPr id="14" name="Obraz 24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5672" y="2942"/>
              <a:ext cx="13792" cy="459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51520" y="1052736"/>
            <a:ext cx="8640960" cy="432048"/>
          </a:xfrm>
        </p:spPr>
        <p:txBody>
          <a:bodyPr/>
          <a:lstStyle/>
          <a:p>
            <a:r>
              <a:rPr lang="pl-PL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co zwrócić uwagę przy wypełnianiu wniosku o dofinansowanie: </a:t>
            </a:r>
            <a:endParaRPr lang="pl-PL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755576" y="1700808"/>
            <a:ext cx="7671600" cy="4536504"/>
          </a:xfrm>
        </p:spPr>
        <p:txBody>
          <a:bodyPr/>
          <a:lstStyle/>
          <a:p>
            <a:pPr algn="just"/>
            <a:r>
              <a:rPr lang="pl-PL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Punkt 1.13 – </a:t>
            </a:r>
            <a:r>
              <a:rPr lang="pl-PL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polu </a:t>
            </a:r>
            <a:r>
              <a:rPr lang="pl-PL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„Typ projektu” </a:t>
            </a:r>
            <a:r>
              <a:rPr lang="pl-PL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należy wybrać wartość </a:t>
            </a:r>
            <a:r>
              <a:rPr lang="pl-PL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„Program aktywizacji zawodowej” (</a:t>
            </a:r>
            <a:r>
              <a:rPr lang="pl-PL" sz="2000" b="1" dirty="0" smtClean="0">
                <a:solidFill>
                  <a:srgbClr val="C00000"/>
                </a:solidFill>
              </a:rPr>
              <a:t>Uwaga w instrukcji wypełniania we wniosku </a:t>
            </a:r>
            <a:br>
              <a:rPr lang="pl-PL" sz="2000" b="1" dirty="0" smtClean="0">
                <a:solidFill>
                  <a:srgbClr val="C00000"/>
                </a:solidFill>
              </a:rPr>
            </a:br>
            <a:r>
              <a:rPr lang="pl-PL" sz="2000" b="1" dirty="0" smtClean="0">
                <a:solidFill>
                  <a:srgbClr val="C00000"/>
                </a:solidFill>
              </a:rPr>
              <a:t>o dofinansowanie widnieje błędna wartość tj. „Bez powiązania</a:t>
            </a:r>
            <a:r>
              <a:rPr lang="pl-PL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”)</a:t>
            </a:r>
          </a:p>
          <a:p>
            <a:pPr algn="just"/>
            <a:r>
              <a:rPr lang="pl-PL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Podpunkt 3.1.1 </a:t>
            </a:r>
            <a:r>
              <a:rPr lang="pl-PL" sz="2000" dirty="0" smtClean="0"/>
              <a:t>– w tabeli należy wybrać z listy rozwijalnej dwa cele szczegółowe RPO WP 2014-2020, tj.: „</a:t>
            </a: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Zwiększenie możliwości zatrudnienia osób bezrobotnych, biernych zawodowo oraz poszukujących pracy</a:t>
            </a:r>
            <a:r>
              <a:rPr lang="pl-PL" sz="2000" dirty="0" smtClean="0"/>
              <a:t>” i „</a:t>
            </a: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Poprawa szans na zatrudnienie osób odchodzących z rolnictwa</a:t>
            </a:r>
            <a:r>
              <a:rPr lang="pl-PL" sz="2000" dirty="0" smtClean="0"/>
              <a:t>”.</a:t>
            </a:r>
          </a:p>
          <a:p>
            <a:pPr algn="just"/>
            <a:r>
              <a:rPr lang="pl-PL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Podpunkt 3.1.2 </a:t>
            </a:r>
            <a:r>
              <a:rPr lang="pl-PL" sz="2000" dirty="0" smtClean="0"/>
              <a:t>- W przedmiotowym punkcie należy </a:t>
            </a: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wskazać cel główny projektu </a:t>
            </a:r>
            <a:r>
              <a:rPr lang="pl-PL" sz="2000" dirty="0" smtClean="0"/>
              <a:t>i opisać, w jaki sposób projekt przyczyni się do osiągnięcia (wykazanych w podpunkcie 3.1.1) </a:t>
            </a:r>
            <a:r>
              <a:rPr lang="pl-PL" sz="20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obu celów szczegółowych RPO WP 2014-2020</a:t>
            </a:r>
            <a:r>
              <a:rPr lang="pl-PL" sz="2000" dirty="0" smtClean="0"/>
              <a:t>.</a:t>
            </a:r>
          </a:p>
          <a:p>
            <a:pPr algn="just"/>
            <a:r>
              <a:rPr lang="pl-PL" sz="2000" dirty="0" smtClean="0"/>
              <a:t>	</a:t>
            </a:r>
          </a:p>
          <a:p>
            <a:pPr algn="just"/>
            <a:endParaRPr lang="pl-PL" sz="2000" dirty="0" smtClean="0"/>
          </a:p>
          <a:p>
            <a:pPr algn="just"/>
            <a:endParaRPr lang="pl-PL" sz="2000" dirty="0" smtClean="0"/>
          </a:p>
          <a:p>
            <a:pPr algn="just"/>
            <a:endParaRPr lang="pl-PL" sz="2000" dirty="0" smtClean="0"/>
          </a:p>
          <a:p>
            <a:endParaRPr lang="pl-PL" sz="2000" dirty="0" smtClean="0"/>
          </a:p>
          <a:p>
            <a:endParaRPr lang="pl-PL" sz="2000" dirty="0"/>
          </a:p>
        </p:txBody>
      </p:sp>
      <p:grpSp>
        <p:nvGrpSpPr>
          <p:cNvPr id="10" name="Grupa 240"/>
          <p:cNvGrpSpPr>
            <a:grpSpLocks/>
          </p:cNvGrpSpPr>
          <p:nvPr/>
        </p:nvGrpSpPr>
        <p:grpSpPr bwMode="auto">
          <a:xfrm>
            <a:off x="755576" y="0"/>
            <a:ext cx="7671600" cy="900000"/>
            <a:chOff x="12814" y="1982"/>
            <a:chExt cx="55541" cy="6528"/>
          </a:xfrm>
        </p:grpSpPr>
        <p:pic>
          <p:nvPicPr>
            <p:cNvPr id="11" name="Obraz 241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348" y="1982"/>
              <a:ext cx="9234" cy="6528"/>
            </a:xfrm>
            <a:prstGeom prst="rect">
              <a:avLst/>
            </a:prstGeom>
            <a:noFill/>
          </p:spPr>
        </p:pic>
        <p:pic>
          <p:nvPicPr>
            <p:cNvPr id="12" name="Obraz 242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2814" y="2275"/>
              <a:ext cx="10806" cy="5670"/>
            </a:xfrm>
            <a:prstGeom prst="rect">
              <a:avLst/>
            </a:prstGeom>
            <a:noFill/>
          </p:spPr>
        </p:pic>
        <p:pic>
          <p:nvPicPr>
            <p:cNvPr id="13" name="Picture 4" descr="Logo UE Fundusz Społeczny RGB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2369" y="2799"/>
              <a:ext cx="15986" cy="4805"/>
            </a:xfrm>
            <a:prstGeom prst="rect">
              <a:avLst/>
            </a:prstGeom>
            <a:noFill/>
          </p:spPr>
        </p:pic>
        <p:pic>
          <p:nvPicPr>
            <p:cNvPr id="14" name="Obraz 24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5672" y="2942"/>
              <a:ext cx="13792" cy="4596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2508203920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85720" y="857232"/>
            <a:ext cx="8501122" cy="714380"/>
          </a:xfrm>
        </p:spPr>
        <p:txBody>
          <a:bodyPr/>
          <a:lstStyle/>
          <a:p>
            <a:r>
              <a:rPr lang="pl-PL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 zależności od realizowanych form wsparcia w pierwszej kolumnie </a:t>
            </a:r>
            <a:br>
              <a:rPr lang="pl-PL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pl-PL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podpunktu 3.1.1 wskazać następujące  rezultaty: </a:t>
            </a:r>
            <a:endParaRPr lang="pl-PL" sz="2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14282" y="1785926"/>
            <a:ext cx="8606190" cy="4572032"/>
          </a:xfrm>
        </p:spPr>
        <p:txBody>
          <a:bodyPr/>
          <a:lstStyle/>
          <a:p>
            <a:pPr marL="457200" indent="-457200" algn="just">
              <a:spcBef>
                <a:spcPts val="600"/>
              </a:spcBef>
              <a:buFont typeface="+mj-lt"/>
              <a:buAutoNum type="arabicPeriod"/>
            </a:pPr>
            <a:r>
              <a:rPr lang="pl-PL" sz="2000" b="1" dirty="0" smtClean="0"/>
              <a:t>Liczba osób pracujących, łącznie z prowadzącymi działalność na własny rachunek, po opuszczeniu </a:t>
            </a:r>
            <a:r>
              <a:rPr lang="pl-PL" sz="2000" b="1" dirty="0" smtClean="0">
                <a:solidFill>
                  <a:schemeClr val="tx1"/>
                </a:solidFill>
              </a:rPr>
              <a:t>programu </a:t>
            </a:r>
            <a:r>
              <a:rPr lang="pl-PL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pl-PL" sz="20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jednostka miary – osoby</a:t>
            </a:r>
            <a:r>
              <a:rPr lang="pl-PL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pl-PL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457200" indent="-457200" algn="just">
              <a:spcBef>
                <a:spcPts val="600"/>
              </a:spcBef>
              <a:buFont typeface="+mj-lt"/>
              <a:buAutoNum type="arabicPeriod"/>
            </a:pPr>
            <a:r>
              <a:rPr lang="pl-PL" sz="2000" b="1" dirty="0" smtClean="0">
                <a:solidFill>
                  <a:schemeClr val="tx1"/>
                </a:solidFill>
              </a:rPr>
              <a:t>Liczba osób pracujących, łącznie z prowadzącymi działalność na własny rachunek, po opuszczeniu programu - Liczba osób bezrobotnych, w tym długotrwale bezrobotnych, objętych wsparciem w programie</a:t>
            </a:r>
            <a:r>
              <a:rPr lang="pl-PL" sz="2000" dirty="0" smtClean="0">
                <a:solidFill>
                  <a:schemeClr val="tx1"/>
                </a:solidFill>
              </a:rPr>
              <a:t> </a:t>
            </a:r>
            <a:r>
              <a:rPr lang="pl-PL" sz="20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(jednostka miary – osoby). </a:t>
            </a:r>
          </a:p>
          <a:p>
            <a:pPr marL="457200" indent="-457200" algn="just">
              <a:spcBef>
                <a:spcPts val="600"/>
              </a:spcBef>
              <a:buFont typeface="+mj-lt"/>
              <a:buAutoNum type="arabicPeriod"/>
            </a:pPr>
            <a:r>
              <a:rPr lang="pl-PL" sz="2000" b="1" dirty="0" smtClean="0">
                <a:solidFill>
                  <a:schemeClr val="tx1"/>
                </a:solidFill>
              </a:rPr>
              <a:t>Liczba osób pracujących, łącznie z prowadzącymi działalność na własny rachunek, po opuszczeniu programu - Liczba osób długotrwale bezrobotnych objętych wsparciem w programie </a:t>
            </a:r>
            <a:r>
              <a:rPr lang="pl-PL" sz="20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(jednostka miary – osoby). </a:t>
            </a:r>
          </a:p>
          <a:p>
            <a:pPr marL="457200" indent="-457200" algn="just">
              <a:spcBef>
                <a:spcPts val="600"/>
              </a:spcBef>
              <a:buFont typeface="+mj-lt"/>
              <a:buAutoNum type="arabicPeriod"/>
            </a:pPr>
            <a:r>
              <a:rPr lang="pl-PL" sz="2000" b="1" dirty="0" smtClean="0">
                <a:solidFill>
                  <a:schemeClr val="tx1"/>
                </a:solidFill>
              </a:rPr>
              <a:t>Liczba osób pracujących, łącznie z prowadzącymi działalność na własny rachunek, po opuszczeniu programu - Liczba osób z </a:t>
            </a:r>
            <a:r>
              <a:rPr lang="pl-PL" sz="2000" b="1" dirty="0" err="1" smtClean="0">
                <a:solidFill>
                  <a:schemeClr val="tx1"/>
                </a:solidFill>
              </a:rPr>
              <a:t>niepełnosprawnościami</a:t>
            </a:r>
            <a:r>
              <a:rPr lang="pl-PL" sz="2000" b="1" dirty="0" smtClean="0">
                <a:solidFill>
                  <a:schemeClr val="tx1"/>
                </a:solidFill>
              </a:rPr>
              <a:t> objętych wsparciem w programie </a:t>
            </a:r>
            <a:r>
              <a:rPr lang="pl-PL" sz="20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(jednostka miary – osoby). </a:t>
            </a:r>
          </a:p>
          <a:p>
            <a:pPr marL="457200" indent="-457200" algn="just">
              <a:buFont typeface="+mj-lt"/>
              <a:buAutoNum type="arabicPeriod"/>
            </a:pPr>
            <a:endParaRPr lang="pl-PL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l-PL" sz="2000" dirty="0"/>
          </a:p>
        </p:txBody>
      </p:sp>
      <p:grpSp>
        <p:nvGrpSpPr>
          <p:cNvPr id="10" name="Grupa 240"/>
          <p:cNvGrpSpPr>
            <a:grpSpLocks/>
          </p:cNvGrpSpPr>
          <p:nvPr/>
        </p:nvGrpSpPr>
        <p:grpSpPr bwMode="auto">
          <a:xfrm>
            <a:off x="755576" y="0"/>
            <a:ext cx="7671600" cy="900000"/>
            <a:chOff x="12814" y="1982"/>
            <a:chExt cx="55541" cy="6528"/>
          </a:xfrm>
        </p:grpSpPr>
        <p:pic>
          <p:nvPicPr>
            <p:cNvPr id="11" name="Obraz 241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348" y="1982"/>
              <a:ext cx="9234" cy="6528"/>
            </a:xfrm>
            <a:prstGeom prst="rect">
              <a:avLst/>
            </a:prstGeom>
            <a:noFill/>
          </p:spPr>
        </p:pic>
        <p:pic>
          <p:nvPicPr>
            <p:cNvPr id="12" name="Obraz 242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2814" y="2275"/>
              <a:ext cx="10806" cy="5670"/>
            </a:xfrm>
            <a:prstGeom prst="rect">
              <a:avLst/>
            </a:prstGeom>
            <a:noFill/>
          </p:spPr>
        </p:pic>
        <p:pic>
          <p:nvPicPr>
            <p:cNvPr id="13" name="Picture 4" descr="Logo UE Fundusz Społeczny RGB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2369" y="2799"/>
              <a:ext cx="15986" cy="4805"/>
            </a:xfrm>
            <a:prstGeom prst="rect">
              <a:avLst/>
            </a:prstGeom>
            <a:noFill/>
          </p:spPr>
        </p:pic>
        <p:pic>
          <p:nvPicPr>
            <p:cNvPr id="14" name="Obraz 24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5672" y="2942"/>
              <a:ext cx="13792" cy="459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51520" y="908720"/>
            <a:ext cx="8424936" cy="5092048"/>
          </a:xfrm>
        </p:spPr>
        <p:txBody>
          <a:bodyPr/>
          <a:lstStyle/>
          <a:p>
            <a:pPr marL="457200" indent="-457200" algn="just">
              <a:spcBef>
                <a:spcPts val="600"/>
              </a:spcBef>
              <a:buFont typeface="+mj-lt"/>
              <a:buAutoNum type="arabicPeriod" startAt="5"/>
            </a:pPr>
            <a:r>
              <a:rPr lang="pl-PL" sz="2000" b="1" dirty="0" smtClean="0"/>
              <a:t>Liczba osób, które uzyskały kwalifikacje po opuszczeniu programu </a:t>
            </a:r>
            <a:r>
              <a:rPr lang="pl-PL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(jednostka miary – osoby). </a:t>
            </a:r>
          </a:p>
          <a:p>
            <a:pPr marL="457200" indent="-457200" algn="just">
              <a:spcBef>
                <a:spcPts val="600"/>
              </a:spcBef>
              <a:buFont typeface="+mj-lt"/>
              <a:buAutoNum type="arabicPeriod" startAt="5"/>
            </a:pPr>
            <a:r>
              <a:rPr lang="pl-PL" sz="2000" b="1" dirty="0" smtClean="0"/>
              <a:t>Liczba osób, które uzyskały kwalifikacje po opuszczeniu programu - Liczba osób bezrobotnych, w tym długotrwale bezrobotnych, objętych wsparciem </a:t>
            </a:r>
            <a:r>
              <a:rPr lang="pl-PL" sz="2000" b="1" dirty="0" smtClean="0"/>
              <a:t>w </a:t>
            </a:r>
            <a:r>
              <a:rPr lang="pl-PL" sz="2000" b="1" dirty="0" smtClean="0">
                <a:solidFill>
                  <a:schemeClr val="tx1"/>
                </a:solidFill>
              </a:rPr>
              <a:t>programie </a:t>
            </a:r>
            <a:r>
              <a:rPr lang="pl-PL" sz="20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(jednostka miary – osoby). </a:t>
            </a:r>
          </a:p>
          <a:p>
            <a:pPr marL="457200" indent="-457200" algn="just">
              <a:spcBef>
                <a:spcPts val="600"/>
              </a:spcBef>
              <a:buFont typeface="+mj-lt"/>
              <a:buAutoNum type="arabicPeriod" startAt="5"/>
            </a:pPr>
            <a:r>
              <a:rPr lang="pl-PL" sz="2000" b="1" dirty="0" smtClean="0">
                <a:solidFill>
                  <a:schemeClr val="tx1"/>
                </a:solidFill>
              </a:rPr>
              <a:t>Liczba osób, które uzyskały kwalifikacje po opuszczeniu programu - Liczba osób długotrwale bezrobotnych objętych wsparciem w programie </a:t>
            </a:r>
            <a:r>
              <a:rPr lang="pl-PL" sz="20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(jednostka miary – osoby). </a:t>
            </a:r>
          </a:p>
          <a:p>
            <a:pPr marL="457200" indent="-457200" algn="just">
              <a:spcBef>
                <a:spcPts val="600"/>
              </a:spcBef>
              <a:buFont typeface="+mj-lt"/>
              <a:buAutoNum type="arabicPeriod" startAt="5"/>
            </a:pPr>
            <a:r>
              <a:rPr lang="pl-PL" sz="2000" b="1" dirty="0" smtClean="0">
                <a:solidFill>
                  <a:schemeClr val="tx1"/>
                </a:solidFill>
              </a:rPr>
              <a:t>Liczba osób, które uzyskały kwalifikacje po opuszczeniu programu - Liczba osób z </a:t>
            </a:r>
            <a:r>
              <a:rPr lang="pl-PL" sz="2000" b="1" dirty="0" err="1" smtClean="0">
                <a:solidFill>
                  <a:schemeClr val="tx1"/>
                </a:solidFill>
              </a:rPr>
              <a:t>niepełnosprawnościami</a:t>
            </a:r>
            <a:r>
              <a:rPr lang="pl-PL" sz="2000" b="1" dirty="0" smtClean="0">
                <a:solidFill>
                  <a:schemeClr val="tx1"/>
                </a:solidFill>
              </a:rPr>
              <a:t> objętych wsparciem w programie </a:t>
            </a:r>
            <a:r>
              <a:rPr lang="pl-PL" sz="20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(jednostka miary – osoby). </a:t>
            </a:r>
          </a:p>
          <a:p>
            <a:pPr marL="457200" indent="-457200" algn="just">
              <a:spcBef>
                <a:spcPts val="600"/>
              </a:spcBef>
              <a:buFont typeface="+mj-lt"/>
              <a:buAutoNum type="arabicPeriod" startAt="5"/>
            </a:pPr>
            <a:r>
              <a:rPr lang="pl-PL" sz="2000" b="1" dirty="0" smtClean="0">
                <a:solidFill>
                  <a:schemeClr val="tx1"/>
                </a:solidFill>
              </a:rPr>
              <a:t>Liczba utworzonych miejsc pracy w ramach udzielonych z EFS środków na podjęcie działalności gospodarczej </a:t>
            </a:r>
            <a:r>
              <a:rPr lang="pl-PL" sz="20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(jednostka miary - szt.)</a:t>
            </a:r>
            <a:r>
              <a:rPr lang="pl-PL" sz="2000" dirty="0" smtClean="0">
                <a:solidFill>
                  <a:schemeClr val="tx1"/>
                </a:solidFill>
              </a:rPr>
              <a:t>.</a:t>
            </a:r>
          </a:p>
          <a:p>
            <a:pPr marL="457200" indent="-457200" algn="just">
              <a:spcBef>
                <a:spcPts val="600"/>
              </a:spcBef>
              <a:buFont typeface="+mj-lt"/>
              <a:buAutoNum type="arabicPeriod" startAt="5"/>
            </a:pPr>
            <a:r>
              <a:rPr lang="pl-PL" sz="2000" b="1" dirty="0" smtClean="0">
                <a:solidFill>
                  <a:schemeClr val="tx1"/>
                </a:solidFill>
              </a:rPr>
              <a:t>Liczba osób odchodzących z rolnictwa pracujących po opuszczeniu programu </a:t>
            </a:r>
            <a:r>
              <a:rPr lang="pl-PL" sz="20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(jednostka miary – osoby).  </a:t>
            </a:r>
            <a:r>
              <a:rPr lang="pl-PL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Koniecznie w podziale na płeć!!!</a:t>
            </a:r>
          </a:p>
          <a:p>
            <a:pPr marL="457200" indent="-457200" algn="just">
              <a:spcBef>
                <a:spcPts val="600"/>
              </a:spcBef>
              <a:buFont typeface="+mj-lt"/>
              <a:buAutoNum type="arabicPeriod" startAt="5"/>
            </a:pPr>
            <a:endParaRPr lang="pl-PL" sz="2000" dirty="0"/>
          </a:p>
        </p:txBody>
      </p:sp>
      <p:grpSp>
        <p:nvGrpSpPr>
          <p:cNvPr id="10" name="Grupa 240"/>
          <p:cNvGrpSpPr>
            <a:grpSpLocks/>
          </p:cNvGrpSpPr>
          <p:nvPr/>
        </p:nvGrpSpPr>
        <p:grpSpPr bwMode="auto">
          <a:xfrm>
            <a:off x="755576" y="0"/>
            <a:ext cx="7671600" cy="900000"/>
            <a:chOff x="12814" y="1982"/>
            <a:chExt cx="55541" cy="6528"/>
          </a:xfrm>
        </p:grpSpPr>
        <p:pic>
          <p:nvPicPr>
            <p:cNvPr id="11" name="Obraz 241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348" y="1982"/>
              <a:ext cx="9234" cy="6528"/>
            </a:xfrm>
            <a:prstGeom prst="rect">
              <a:avLst/>
            </a:prstGeom>
            <a:noFill/>
          </p:spPr>
        </p:pic>
        <p:pic>
          <p:nvPicPr>
            <p:cNvPr id="12" name="Obraz 242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2814" y="2275"/>
              <a:ext cx="10806" cy="5670"/>
            </a:xfrm>
            <a:prstGeom prst="rect">
              <a:avLst/>
            </a:prstGeom>
            <a:noFill/>
          </p:spPr>
        </p:pic>
        <p:pic>
          <p:nvPicPr>
            <p:cNvPr id="13" name="Picture 4" descr="Logo UE Fundusz Społeczny RGB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2369" y="2799"/>
              <a:ext cx="15986" cy="4805"/>
            </a:xfrm>
            <a:prstGeom prst="rect">
              <a:avLst/>
            </a:prstGeom>
            <a:noFill/>
          </p:spPr>
        </p:pic>
        <p:pic>
          <p:nvPicPr>
            <p:cNvPr id="14" name="Obraz 24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5672" y="2942"/>
              <a:ext cx="13792" cy="459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323528" y="765993"/>
            <a:ext cx="8424936" cy="502767"/>
          </a:xfrm>
        </p:spPr>
        <p:txBody>
          <a:bodyPr/>
          <a:lstStyle/>
          <a:p>
            <a:pPr algn="just"/>
            <a:r>
              <a:rPr lang="pl-PL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 pierwszej kolumnie podpunktu 3.1.1 należy wskazać następujące  produkty: </a:t>
            </a:r>
            <a:endParaRPr lang="pl-PL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07504" y="1665992"/>
            <a:ext cx="8856984" cy="4334775"/>
          </a:xfrm>
        </p:spPr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pl-PL" sz="1900" dirty="0" smtClean="0"/>
              <a:t>Liczba </a:t>
            </a:r>
            <a:r>
              <a:rPr lang="pl-PL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osób bezrobotnych</a:t>
            </a:r>
            <a:r>
              <a:rPr lang="pl-PL" sz="1900" dirty="0" smtClean="0"/>
              <a:t>, w tym długotrwale bezrobotnych, objętych wsparciem </a:t>
            </a:r>
            <a:br>
              <a:rPr lang="pl-PL" sz="1900" dirty="0" smtClean="0"/>
            </a:br>
            <a:r>
              <a:rPr lang="pl-PL" sz="1900" dirty="0" smtClean="0"/>
              <a:t>w programie.</a:t>
            </a:r>
            <a:endParaRPr lang="pl-PL" sz="1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pl-PL" sz="1900" dirty="0" smtClean="0"/>
              <a:t>Liczba osób </a:t>
            </a:r>
            <a:r>
              <a:rPr lang="pl-PL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długotrwale bezrobotnych </a:t>
            </a:r>
            <a:r>
              <a:rPr lang="pl-PL" sz="1900" dirty="0" smtClean="0"/>
              <a:t>objętych wsparciem w programie.</a:t>
            </a:r>
            <a:endParaRPr lang="pl-PL" sz="1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pl-PL" sz="1900" dirty="0" smtClean="0"/>
              <a:t>Liczba osób </a:t>
            </a:r>
            <a:r>
              <a:rPr lang="pl-PL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</a:t>
            </a:r>
            <a:r>
              <a:rPr lang="pl-PL" sz="1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niepełnosprawnościami</a:t>
            </a:r>
            <a:r>
              <a:rPr lang="pl-PL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1900" dirty="0" smtClean="0"/>
              <a:t>objętych wsparciem w programie.</a:t>
            </a:r>
            <a:endParaRPr lang="pl-PL" sz="1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pl-PL" sz="1900" dirty="0" smtClean="0"/>
              <a:t>Liczba osób </a:t>
            </a:r>
            <a:r>
              <a:rPr lang="pl-PL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wieku 50 lat </a:t>
            </a:r>
            <a:r>
              <a:rPr lang="pl-PL" sz="1900" dirty="0" smtClean="0"/>
              <a:t>i więcej objętych wsparciem w programie. </a:t>
            </a:r>
            <a:endParaRPr lang="pl-PL" sz="1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pl-PL" sz="1900" dirty="0" smtClean="0"/>
              <a:t>Liczba osób </a:t>
            </a:r>
            <a:r>
              <a:rPr lang="pl-PL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niskich kwalifikacjach </a:t>
            </a:r>
            <a:r>
              <a:rPr lang="pl-PL" sz="1900" dirty="0" smtClean="0"/>
              <a:t>objętych wsparciem w programie.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sz="1900" dirty="0" smtClean="0"/>
              <a:t>Liczba osób, które </a:t>
            </a:r>
            <a:r>
              <a:rPr lang="pl-PL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otrzymały bezzwrotne środki </a:t>
            </a:r>
            <a:r>
              <a:rPr lang="pl-PL" sz="1900" dirty="0" smtClean="0"/>
              <a:t>na podjęcie działalności gospodarczej w programie.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sz="1900" dirty="0" smtClean="0">
                <a:solidFill>
                  <a:schemeClr val="tx1"/>
                </a:solidFill>
              </a:rPr>
              <a:t>Dodatkowo należy </a:t>
            </a:r>
            <a:r>
              <a:rPr lang="pl-PL" sz="1900" dirty="0">
                <a:solidFill>
                  <a:schemeClr val="tx1"/>
                </a:solidFill>
              </a:rPr>
              <a:t>określić wskaźnik „</a:t>
            </a:r>
            <a:r>
              <a:rPr lang="pl-PL" sz="19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Bezrobotni mężczyźni w wieku 30-49 lat nie należący do grupy osób znajdujących się w najtrudniejszej sytuacji na rynku pracy</a:t>
            </a:r>
            <a:r>
              <a:rPr lang="pl-PL" sz="1900" dirty="0">
                <a:solidFill>
                  <a:schemeClr val="tx1"/>
                </a:solidFill>
              </a:rPr>
              <a:t>” </a:t>
            </a:r>
          </a:p>
          <a:p>
            <a:pPr marL="457200" indent="-457200" algn="just">
              <a:buFont typeface="+mj-lt"/>
              <a:buAutoNum type="arabicPeriod"/>
            </a:pPr>
            <a:endParaRPr lang="pl-PL" sz="2000" dirty="0" smtClean="0">
              <a:solidFill>
                <a:srgbClr val="C00000"/>
              </a:solidFill>
            </a:endParaRPr>
          </a:p>
          <a:p>
            <a:endParaRPr lang="pl-PL" sz="2000" dirty="0"/>
          </a:p>
        </p:txBody>
      </p:sp>
      <p:grpSp>
        <p:nvGrpSpPr>
          <p:cNvPr id="10" name="Grupa 240"/>
          <p:cNvGrpSpPr>
            <a:grpSpLocks/>
          </p:cNvGrpSpPr>
          <p:nvPr/>
        </p:nvGrpSpPr>
        <p:grpSpPr bwMode="auto">
          <a:xfrm>
            <a:off x="755576" y="0"/>
            <a:ext cx="7671600" cy="900000"/>
            <a:chOff x="12814" y="1982"/>
            <a:chExt cx="55541" cy="6528"/>
          </a:xfrm>
        </p:grpSpPr>
        <p:pic>
          <p:nvPicPr>
            <p:cNvPr id="11" name="Obraz 241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348" y="1982"/>
              <a:ext cx="9234" cy="6528"/>
            </a:xfrm>
            <a:prstGeom prst="rect">
              <a:avLst/>
            </a:prstGeom>
            <a:noFill/>
          </p:spPr>
        </p:pic>
        <p:pic>
          <p:nvPicPr>
            <p:cNvPr id="12" name="Obraz 242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2814" y="2275"/>
              <a:ext cx="10806" cy="5670"/>
            </a:xfrm>
            <a:prstGeom prst="rect">
              <a:avLst/>
            </a:prstGeom>
            <a:noFill/>
          </p:spPr>
        </p:pic>
        <p:pic>
          <p:nvPicPr>
            <p:cNvPr id="13" name="Picture 4" descr="Logo UE Fundusz Społeczny RGB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2369" y="2799"/>
              <a:ext cx="15986" cy="4805"/>
            </a:xfrm>
            <a:prstGeom prst="rect">
              <a:avLst/>
            </a:prstGeom>
            <a:noFill/>
          </p:spPr>
        </p:pic>
        <p:pic>
          <p:nvPicPr>
            <p:cNvPr id="14" name="Obraz 24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5672" y="2942"/>
              <a:ext cx="13792" cy="459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611560" y="980728"/>
            <a:ext cx="7920880" cy="1080120"/>
          </a:xfrm>
        </p:spPr>
        <p:txBody>
          <a:bodyPr/>
          <a:lstStyle/>
          <a:p>
            <a:r>
              <a:rPr lang="pl-PL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Konieczne jest określenie wskaźników służących do weryfikacji spełnienia kryteriów efektywności zatrudnieniowej </a:t>
            </a:r>
            <a:endParaRPr lang="pl-PL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611560" y="2492896"/>
            <a:ext cx="7743804" cy="3024336"/>
          </a:xfrm>
        </p:spPr>
        <p:txBody>
          <a:bodyPr/>
          <a:lstStyle/>
          <a:p>
            <a:pPr marL="457200" lvl="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pl-PL" sz="2200" b="1" dirty="0" smtClean="0">
                <a:solidFill>
                  <a:schemeClr val="tx1"/>
                </a:solidFill>
              </a:rPr>
              <a:t>Wskaźnik </a:t>
            </a:r>
            <a:r>
              <a:rPr lang="pl-PL" sz="2200" b="1" dirty="0">
                <a:solidFill>
                  <a:schemeClr val="tx1"/>
                </a:solidFill>
              </a:rPr>
              <a:t>efektywności zatrudnieniowej </a:t>
            </a:r>
            <a:r>
              <a:rPr lang="pl-PL" sz="22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dla osób </a:t>
            </a:r>
            <a:r>
              <a:rPr lang="pl-PL" sz="2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2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</a:t>
            </a:r>
            <a:r>
              <a:rPr lang="pl-PL" sz="22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najtrudniejszej sytuacji</a:t>
            </a:r>
            <a:r>
              <a:rPr lang="pl-PL" sz="2200" b="1" dirty="0">
                <a:solidFill>
                  <a:schemeClr val="tx1"/>
                </a:solidFill>
              </a:rPr>
              <a:t> na poziomie, </a:t>
            </a:r>
            <a:r>
              <a:rPr lang="pl-PL" sz="2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najmniej 44,3%. </a:t>
            </a:r>
            <a:endParaRPr lang="pl-PL" sz="22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endParaRPr lang="pl-PL" sz="22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pl-PL" sz="2200" b="1" dirty="0" smtClean="0">
                <a:solidFill>
                  <a:schemeClr val="tx1"/>
                </a:solidFill>
              </a:rPr>
              <a:t>Wskaźnik </a:t>
            </a:r>
            <a:r>
              <a:rPr lang="pl-PL" sz="2200" b="1" dirty="0">
                <a:solidFill>
                  <a:schemeClr val="tx1"/>
                </a:solidFill>
              </a:rPr>
              <a:t>efektywności zatrudnieniowej </a:t>
            </a:r>
            <a:r>
              <a:rPr lang="pl-PL" sz="22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dla osób nienależących do kategorii osób bezrobotnych znajdujących się w najtrudniejszej sytuacji</a:t>
            </a:r>
            <a:r>
              <a:rPr lang="pl-PL" sz="2200" b="1" dirty="0">
                <a:solidFill>
                  <a:schemeClr val="tx1"/>
                </a:solidFill>
              </a:rPr>
              <a:t> na rynku pracy na poziomie, </a:t>
            </a:r>
            <a:r>
              <a:rPr lang="pl-PL" sz="2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najmniej z 60,4%. </a:t>
            </a:r>
            <a:endParaRPr lang="pl-PL" sz="22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just">
              <a:spcBef>
                <a:spcPts val="0"/>
              </a:spcBef>
              <a:spcAft>
                <a:spcPts val="300"/>
              </a:spcAft>
            </a:pPr>
            <a:r>
              <a:rPr lang="pl-PL" sz="2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pl-PL" sz="22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endParaRPr lang="pl-PL" sz="2200" b="1" dirty="0">
              <a:solidFill>
                <a:schemeClr val="tx1"/>
              </a:solidFill>
            </a:endParaRPr>
          </a:p>
          <a:p>
            <a:pPr lvl="0">
              <a:spcBef>
                <a:spcPts val="1200"/>
              </a:spcBef>
              <a:spcAft>
                <a:spcPts val="1200"/>
              </a:spcAft>
            </a:pPr>
            <a:endParaRPr lang="pl-PL" sz="1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spcBef>
                <a:spcPts val="1200"/>
              </a:spcBef>
              <a:spcAft>
                <a:spcPts val="1200"/>
              </a:spcAft>
            </a:pPr>
            <a:endParaRPr lang="pl-PL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0" name="Grupa 240"/>
          <p:cNvGrpSpPr>
            <a:grpSpLocks/>
          </p:cNvGrpSpPr>
          <p:nvPr/>
        </p:nvGrpSpPr>
        <p:grpSpPr bwMode="auto">
          <a:xfrm>
            <a:off x="755576" y="0"/>
            <a:ext cx="7671600" cy="900000"/>
            <a:chOff x="12814" y="1982"/>
            <a:chExt cx="55541" cy="6528"/>
          </a:xfrm>
        </p:grpSpPr>
        <p:pic>
          <p:nvPicPr>
            <p:cNvPr id="11" name="Obraz 241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348" y="1982"/>
              <a:ext cx="9234" cy="6528"/>
            </a:xfrm>
            <a:prstGeom prst="rect">
              <a:avLst/>
            </a:prstGeom>
            <a:noFill/>
          </p:spPr>
        </p:pic>
        <p:pic>
          <p:nvPicPr>
            <p:cNvPr id="12" name="Obraz 242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2814" y="2275"/>
              <a:ext cx="10806" cy="5670"/>
            </a:xfrm>
            <a:prstGeom prst="rect">
              <a:avLst/>
            </a:prstGeom>
            <a:noFill/>
          </p:spPr>
        </p:pic>
        <p:pic>
          <p:nvPicPr>
            <p:cNvPr id="13" name="Picture 4" descr="Logo UE Fundusz Społeczny RGB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2369" y="2799"/>
              <a:ext cx="15986" cy="4805"/>
            </a:xfrm>
            <a:prstGeom prst="rect">
              <a:avLst/>
            </a:prstGeom>
            <a:noFill/>
          </p:spPr>
        </p:pic>
        <p:pic>
          <p:nvPicPr>
            <p:cNvPr id="14" name="Obraz 24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5672" y="2942"/>
              <a:ext cx="13792" cy="459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357158" y="692696"/>
            <a:ext cx="8286808" cy="2088232"/>
          </a:xfrm>
        </p:spPr>
        <p:txBody>
          <a:bodyPr/>
          <a:lstStyle/>
          <a:p>
            <a:pPr algn="just"/>
            <a:r>
              <a:rPr lang="pl-PL" sz="2000" b="1" u="sng" dirty="0" smtClean="0"/>
              <a:t/>
            </a:r>
            <a:br>
              <a:rPr lang="pl-PL" sz="2000" b="1" u="sng" dirty="0" smtClean="0"/>
            </a:br>
            <a:r>
              <a:rPr lang="pl-PL" sz="2000" b="1" u="sng" dirty="0" smtClean="0"/>
              <a:t/>
            </a:r>
            <a:br>
              <a:rPr lang="pl-PL" sz="2000" b="1" u="sng" dirty="0" smtClean="0"/>
            </a:br>
            <a:r>
              <a:rPr lang="pl-PL" sz="2000" b="1" u="sng" dirty="0" smtClean="0"/>
              <a:t> UWAGA! </a:t>
            </a:r>
            <a:r>
              <a:rPr lang="pl-PL" sz="2000" u="sng" dirty="0" smtClean="0"/>
              <a:t>Wnioskodawca na etapie realizacji projektu</a:t>
            </a:r>
            <a:r>
              <a:rPr lang="pl-PL" sz="2000" dirty="0" smtClean="0"/>
              <a:t> zobligowany jest do </a:t>
            </a:r>
            <a:r>
              <a:rPr lang="pl-PL" sz="2000" b="1" dirty="0" smtClean="0"/>
              <a:t>monitorowania  wskaźników wspólnych</a:t>
            </a:r>
            <a:r>
              <a:rPr lang="pl-PL" sz="2000" dirty="0" smtClean="0"/>
              <a:t>, które wynikają z </a:t>
            </a:r>
            <a:r>
              <a:rPr lang="pl-PL" sz="2000" i="1" dirty="0" smtClean="0"/>
              <a:t>Wytycznych </a:t>
            </a:r>
            <a:br>
              <a:rPr lang="pl-PL" sz="2000" i="1" dirty="0" smtClean="0"/>
            </a:br>
            <a:r>
              <a:rPr lang="pl-PL" sz="2000" i="1" dirty="0" smtClean="0"/>
              <a:t>w zakresie monitorowania postępu rzeczowego realizacji programów operacyjnych na lata 2014-2020</a:t>
            </a:r>
            <a:r>
              <a:rPr lang="pl-PL" sz="2000" dirty="0" smtClean="0"/>
              <a:t>. W związku z tym we wniosku </a:t>
            </a:r>
            <a:br>
              <a:rPr lang="pl-PL" sz="2000" dirty="0" smtClean="0"/>
            </a:br>
            <a:r>
              <a:rPr lang="pl-PL" sz="2000" dirty="0" smtClean="0"/>
              <a:t>o dofinansowanie projektu należy obligatoryjnie wybrać wszystkie poniższe wskaźniki, jako </a:t>
            </a:r>
            <a:r>
              <a:rPr lang="pl-PL" sz="2000" b="1" dirty="0" smtClean="0"/>
              <a:t>wskaźniki kluczowe</a:t>
            </a:r>
            <a:r>
              <a:rPr lang="pl-PL" sz="2000" dirty="0" smtClean="0"/>
              <a:t> (produktu) z określeniem ich wartości docelowych jako zerowe:</a:t>
            </a:r>
            <a:endParaRPr lang="pl-P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85720" y="3356992"/>
            <a:ext cx="8429684" cy="2500900"/>
          </a:xfrm>
        </p:spPr>
        <p:txBody>
          <a:bodyPr/>
          <a:lstStyle/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l-PL" sz="2000" dirty="0" smtClean="0"/>
              <a:t>Lic</a:t>
            </a:r>
            <a:r>
              <a:rPr lang="pl-PL" sz="1800" dirty="0" smtClean="0"/>
              <a:t>zba obiektów dostosowanych do potrzeb osób z niepełnosprawnościami,</a:t>
            </a:r>
          </a:p>
          <a:p>
            <a:pPr marL="285750" indent="-285750"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l-PL" sz="1800" dirty="0" smtClean="0"/>
              <a:t>Liczba osób objętych szkoleniami/doradztwem w zakresie kompetencji cyfrowych,</a:t>
            </a:r>
          </a:p>
          <a:p>
            <a:pPr marL="285750" indent="-285750"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l-PL" sz="1800" dirty="0" smtClean="0"/>
              <a:t>Liczba projektów, w których sfinansowano koszty racjonalnych usprawnień dla osób z niepełnosprawnościami.</a:t>
            </a:r>
          </a:p>
          <a:p>
            <a:pPr marL="285750" indent="-285750"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l-PL" sz="1800" dirty="0" smtClean="0"/>
              <a:t>Liczba podmiotów wykorzystujących technologie informacyjno –komunikacyjne (TIK)</a:t>
            </a:r>
            <a:endParaRPr lang="pl-PL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0" name="Grupa 240"/>
          <p:cNvGrpSpPr>
            <a:grpSpLocks/>
          </p:cNvGrpSpPr>
          <p:nvPr/>
        </p:nvGrpSpPr>
        <p:grpSpPr bwMode="auto">
          <a:xfrm>
            <a:off x="755576" y="0"/>
            <a:ext cx="7671600" cy="900000"/>
            <a:chOff x="12814" y="1982"/>
            <a:chExt cx="55541" cy="6528"/>
          </a:xfrm>
        </p:grpSpPr>
        <p:pic>
          <p:nvPicPr>
            <p:cNvPr id="11" name="Obraz 241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348" y="1982"/>
              <a:ext cx="9234" cy="6528"/>
            </a:xfrm>
            <a:prstGeom prst="rect">
              <a:avLst/>
            </a:prstGeom>
            <a:noFill/>
          </p:spPr>
        </p:pic>
        <p:pic>
          <p:nvPicPr>
            <p:cNvPr id="12" name="Obraz 242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2814" y="2275"/>
              <a:ext cx="10806" cy="5670"/>
            </a:xfrm>
            <a:prstGeom prst="rect">
              <a:avLst/>
            </a:prstGeom>
            <a:noFill/>
          </p:spPr>
        </p:pic>
        <p:pic>
          <p:nvPicPr>
            <p:cNvPr id="13" name="Picture 4" descr="Logo UE Fundusz Społeczny RGB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2369" y="2799"/>
              <a:ext cx="15986" cy="4805"/>
            </a:xfrm>
            <a:prstGeom prst="rect">
              <a:avLst/>
            </a:prstGeom>
            <a:noFill/>
          </p:spPr>
        </p:pic>
        <p:pic>
          <p:nvPicPr>
            <p:cNvPr id="14" name="Obraz 24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5672" y="2942"/>
              <a:ext cx="13792" cy="459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685800" y="714356"/>
            <a:ext cx="7772400" cy="482396"/>
          </a:xfrm>
        </p:spPr>
        <p:txBody>
          <a:bodyPr/>
          <a:lstStyle/>
          <a:p>
            <a: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Specyficzne kryteria dostępu  - sposób weryfikacji</a:t>
            </a:r>
            <a:endParaRPr lang="pl-PL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323528" y="1367710"/>
            <a:ext cx="8424936" cy="4775933"/>
          </a:xfrm>
        </p:spPr>
        <p:txBody>
          <a:bodyPr/>
          <a:lstStyle/>
          <a:p>
            <a:pPr marL="457200" indent="-457200" algn="just">
              <a:buAutoNum type="arabicPeriod"/>
            </a:pPr>
            <a:r>
              <a:rPr lang="pl-PL" sz="1900" b="1" dirty="0" smtClean="0"/>
              <a:t>Kryteria efektywności zatrudnieniowej </a:t>
            </a:r>
            <a:r>
              <a:rPr lang="pl-PL" sz="1900" dirty="0" smtClean="0"/>
              <a:t>– podpunkt </a:t>
            </a:r>
            <a:r>
              <a:rPr lang="pl-PL" sz="1900" b="1" dirty="0" smtClean="0">
                <a:solidFill>
                  <a:srgbClr val="A50021"/>
                </a:solidFill>
              </a:rPr>
              <a:t>3.1.1</a:t>
            </a:r>
            <a:r>
              <a:rPr lang="pl-PL" sz="1900" dirty="0" smtClean="0"/>
              <a:t> </a:t>
            </a:r>
            <a:r>
              <a:rPr lang="pl-PL" sz="1900" b="1" dirty="0" smtClean="0">
                <a:solidFill>
                  <a:srgbClr val="A50021"/>
                </a:solidFill>
              </a:rPr>
              <a:t>w części wskaźniki rezultatu.</a:t>
            </a:r>
          </a:p>
          <a:p>
            <a:pPr marL="457200" indent="-457200" algn="just">
              <a:buFont typeface="Times New Roman" pitchFamily="18" charset="0"/>
              <a:buAutoNum type="arabicPeriod"/>
            </a:pPr>
            <a:r>
              <a:rPr lang="pl-PL" sz="1900" b="1" dirty="0" smtClean="0"/>
              <a:t>Kryterium dotyczące okresu rekrutacji </a:t>
            </a:r>
            <a:r>
              <a:rPr lang="pl-PL" sz="1900" dirty="0" smtClean="0"/>
              <a:t>– punkt </a:t>
            </a:r>
            <a:r>
              <a:rPr lang="pl-PL" sz="1900" b="1" dirty="0" smtClean="0">
                <a:solidFill>
                  <a:srgbClr val="A50021"/>
                </a:solidFill>
              </a:rPr>
              <a:t>3.2</a:t>
            </a:r>
            <a:r>
              <a:rPr lang="pl-PL" sz="1900" dirty="0" smtClean="0"/>
              <a:t> </a:t>
            </a:r>
            <a:r>
              <a:rPr lang="pl-PL" sz="1900" b="1" dirty="0" smtClean="0">
                <a:solidFill>
                  <a:srgbClr val="A50021"/>
                </a:solidFill>
              </a:rPr>
              <a:t>czwarte pole opisowe </a:t>
            </a:r>
            <a:r>
              <a:rPr lang="pl-PL" sz="1900" dirty="0" smtClean="0"/>
              <a:t/>
            </a:r>
            <a:br>
              <a:rPr lang="pl-PL" sz="1900" dirty="0" smtClean="0"/>
            </a:br>
            <a:r>
              <a:rPr lang="pl-PL" sz="1900" dirty="0" smtClean="0"/>
              <a:t>(w tym punkcie należy wskazać, że proces rekrutacji uczestników projektu zakończy się do 31.12.2021 r.).</a:t>
            </a:r>
          </a:p>
          <a:p>
            <a:pPr marL="457200" indent="-457200" algn="just">
              <a:buAutoNum type="arabicPeriod"/>
            </a:pPr>
            <a:r>
              <a:rPr lang="pl-PL" sz="1900" dirty="0"/>
              <a:t>Weryfikacja spełnienia kryterium </a:t>
            </a:r>
            <a:r>
              <a:rPr lang="pl-PL" sz="1900" dirty="0" smtClean="0"/>
              <a:t>„</a:t>
            </a:r>
            <a:r>
              <a:rPr lang="pl-PL" sz="1900" b="1" dirty="0" smtClean="0"/>
              <a:t>Beneficjent </a:t>
            </a:r>
            <a:r>
              <a:rPr lang="pl-PL" sz="1900" b="1" dirty="0"/>
              <a:t>zapewnia możliwość skorzystania ze wsparcia byłym uczestnikom projektów z działania 7.4 RPO WP oraz z zakresu włączenia społecznego realizowanych w ramach celu tematycznego 9 (CT 9) w RPO oraz współpracuje w tym zakresie </a:t>
            </a:r>
            <a:r>
              <a:rPr lang="pl-PL" sz="1900" b="1" dirty="0" smtClean="0"/>
              <a:t/>
            </a:r>
            <a:br>
              <a:rPr lang="pl-PL" sz="1900" b="1" dirty="0" smtClean="0"/>
            </a:br>
            <a:r>
              <a:rPr lang="pl-PL" sz="1900" b="1" dirty="0" smtClean="0"/>
              <a:t>z </a:t>
            </a:r>
            <a:r>
              <a:rPr lang="pl-PL" sz="1900" b="1" dirty="0"/>
              <a:t>działającymi na obszarze realizacji projektu instytucjami pomocy i integracji </a:t>
            </a:r>
            <a:r>
              <a:rPr lang="pl-PL" sz="1900" b="1" dirty="0" smtClean="0"/>
              <a:t>społecznej</a:t>
            </a:r>
            <a:r>
              <a:rPr lang="pl-PL" sz="1900" dirty="0"/>
              <a:t>.” </a:t>
            </a:r>
            <a:r>
              <a:rPr lang="pl-PL" sz="1900" dirty="0" smtClean="0"/>
              <a:t>będzie </a:t>
            </a:r>
            <a:r>
              <a:rPr lang="pl-PL" sz="1900" dirty="0"/>
              <a:t>odbywać się na podstawie treści wniosku </a:t>
            </a:r>
            <a:r>
              <a:rPr lang="pl-PL" sz="1900" dirty="0" smtClean="0"/>
              <a:t/>
            </a:r>
            <a:br>
              <a:rPr lang="pl-PL" sz="1900" dirty="0" smtClean="0"/>
            </a:br>
            <a:r>
              <a:rPr lang="pl-PL" sz="1900" dirty="0" smtClean="0"/>
              <a:t>o </a:t>
            </a:r>
            <a:r>
              <a:rPr lang="pl-PL" sz="1900" dirty="0"/>
              <a:t>dofinansowanie projektu. </a:t>
            </a:r>
            <a:r>
              <a:rPr lang="pl-PL" sz="1900" dirty="0" smtClean="0"/>
              <a:t>Sposób </a:t>
            </a:r>
            <a:r>
              <a:rPr lang="pl-PL" sz="1900" dirty="0"/>
              <a:t>spełnienia tego kryterium (zakres współpracy) powinien być opisany we wniosku o dofinansowania</a:t>
            </a:r>
            <a:r>
              <a:rPr lang="pl-PL" sz="1900" dirty="0" smtClean="0"/>
              <a:t>. </a:t>
            </a:r>
            <a:br>
              <a:rPr lang="pl-PL" sz="1900" dirty="0" smtClean="0"/>
            </a:br>
            <a:r>
              <a:rPr lang="pl-PL" sz="1600" i="1" dirty="0" smtClean="0">
                <a:solidFill>
                  <a:srgbClr val="A50021"/>
                </a:solidFill>
              </a:rPr>
              <a:t>Przykład na następnym slajdzie. </a:t>
            </a:r>
          </a:p>
          <a:p>
            <a:pPr algn="just"/>
            <a:endParaRPr lang="pl-PL" sz="1900" dirty="0"/>
          </a:p>
          <a:p>
            <a:pPr marL="457200" indent="-457200" algn="just">
              <a:buAutoNum type="arabicPeriod"/>
            </a:pPr>
            <a:endParaRPr lang="pl-PL" sz="1900" dirty="0"/>
          </a:p>
        </p:txBody>
      </p:sp>
      <p:grpSp>
        <p:nvGrpSpPr>
          <p:cNvPr id="10" name="Grupa 240"/>
          <p:cNvGrpSpPr>
            <a:grpSpLocks/>
          </p:cNvGrpSpPr>
          <p:nvPr/>
        </p:nvGrpSpPr>
        <p:grpSpPr bwMode="auto">
          <a:xfrm>
            <a:off x="755576" y="0"/>
            <a:ext cx="7671600" cy="900000"/>
            <a:chOff x="12814" y="1982"/>
            <a:chExt cx="55541" cy="6528"/>
          </a:xfrm>
        </p:grpSpPr>
        <p:pic>
          <p:nvPicPr>
            <p:cNvPr id="11" name="Obraz 241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348" y="1982"/>
              <a:ext cx="9234" cy="6528"/>
            </a:xfrm>
            <a:prstGeom prst="rect">
              <a:avLst/>
            </a:prstGeom>
            <a:noFill/>
          </p:spPr>
        </p:pic>
        <p:pic>
          <p:nvPicPr>
            <p:cNvPr id="12" name="Obraz 242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2814" y="2275"/>
              <a:ext cx="10806" cy="5670"/>
            </a:xfrm>
            <a:prstGeom prst="rect">
              <a:avLst/>
            </a:prstGeom>
            <a:noFill/>
          </p:spPr>
        </p:pic>
        <p:pic>
          <p:nvPicPr>
            <p:cNvPr id="13" name="Picture 4" descr="Logo UE Fundusz Społeczny RGB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2369" y="2799"/>
              <a:ext cx="15986" cy="4805"/>
            </a:xfrm>
            <a:prstGeom prst="rect">
              <a:avLst/>
            </a:prstGeom>
            <a:noFill/>
          </p:spPr>
        </p:pic>
        <p:pic>
          <p:nvPicPr>
            <p:cNvPr id="14" name="Obraz 24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5672" y="2942"/>
              <a:ext cx="13792" cy="459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648072"/>
          </a:xfrm>
        </p:spPr>
        <p:txBody>
          <a:bodyPr/>
          <a:lstStyle/>
          <a:p>
            <a: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Specyficzne kryteria dostępu  - sposób weryfikacji</a:t>
            </a:r>
            <a:endParaRPr lang="pl-PL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67544" y="1843534"/>
            <a:ext cx="8424936" cy="4393777"/>
          </a:xfrm>
        </p:spPr>
        <p:txBody>
          <a:bodyPr/>
          <a:lstStyle/>
          <a:p>
            <a:pPr algn="just"/>
            <a:r>
              <a:rPr lang="pl-PL" sz="2000" b="1" dirty="0" smtClean="0"/>
              <a:t>We wniosku o dofinansowanie w punkcie 3.2 (czwarte pole opisowe) można zawrzeć np. taki zapis</a:t>
            </a:r>
            <a:r>
              <a:rPr lang="pl-PL" sz="2000" dirty="0" smtClean="0"/>
              <a:t>: </a:t>
            </a:r>
          </a:p>
          <a:p>
            <a:pPr algn="just"/>
            <a:r>
              <a:rPr lang="pl-PL" sz="2000" dirty="0" smtClean="0"/>
              <a:t>„</a:t>
            </a:r>
            <a:r>
              <a:rPr lang="pl-PL" sz="2000" i="1" dirty="0" smtClean="0"/>
              <a:t>W </a:t>
            </a:r>
            <a:r>
              <a:rPr lang="pl-PL" sz="2000" i="1" dirty="0"/>
              <a:t>celu zapewnienia możliwości skorzystania ze wsparcia byłym uczestnikom projektów z zakresu włączenia społecznego realizowanego </a:t>
            </a:r>
            <a:r>
              <a:rPr lang="pl-PL" sz="2000" i="1" dirty="0" smtClean="0"/>
              <a:t>w </a:t>
            </a:r>
            <a:r>
              <a:rPr lang="pl-PL" sz="2000" i="1" dirty="0"/>
              <a:t>ramach CT 9 </a:t>
            </a:r>
            <a:r>
              <a:rPr lang="pl-PL" sz="2000" i="1" dirty="0" smtClean="0"/>
              <a:t/>
            </a:r>
            <a:br>
              <a:rPr lang="pl-PL" sz="2000" i="1" dirty="0" smtClean="0"/>
            </a:br>
            <a:r>
              <a:rPr lang="pl-PL" sz="2000" i="1" dirty="0" smtClean="0"/>
              <a:t>w </a:t>
            </a:r>
            <a:r>
              <a:rPr lang="pl-PL" sz="2000" i="1" dirty="0"/>
              <a:t>RPO </a:t>
            </a:r>
            <a:r>
              <a:rPr lang="pl-PL" sz="2000" i="1" dirty="0" smtClean="0"/>
              <a:t>Powiatowy Urząd Pracy podejmie współpracę z </a:t>
            </a:r>
            <a:r>
              <a:rPr lang="pl-PL" sz="2000" i="1" dirty="0"/>
              <a:t>Beneficjentami projektów CT 9 </a:t>
            </a:r>
            <a:r>
              <a:rPr lang="pl-PL" sz="2000" i="1" dirty="0" smtClean="0"/>
              <a:t>min</a:t>
            </a:r>
            <a:r>
              <a:rPr lang="pl-PL" sz="2000" i="1" dirty="0"/>
              <a:t>. </a:t>
            </a:r>
            <a:r>
              <a:rPr lang="pl-PL" sz="2000" i="1" dirty="0">
                <a:solidFill>
                  <a:schemeClr val="tx1"/>
                </a:solidFill>
              </a:rPr>
              <a:t>poprzez poinformowanie o realizacji projektu w ramach RPO WP instytucji pomocy i integracji społecznej funkcjonujących na terenie realizacji </a:t>
            </a:r>
            <a:r>
              <a:rPr lang="pl-PL" sz="2000" i="1" dirty="0" smtClean="0">
                <a:solidFill>
                  <a:schemeClr val="tx1"/>
                </a:solidFill>
              </a:rPr>
              <a:t>projektu, zamieści informacje </a:t>
            </a:r>
            <a:r>
              <a:rPr lang="pl-PL" sz="2000" i="1" dirty="0" smtClean="0"/>
              <a:t>o </a:t>
            </a:r>
            <a:r>
              <a:rPr lang="pl-PL" sz="2000" i="1" dirty="0"/>
              <a:t>realizacji projektu na swojej stronie </a:t>
            </a:r>
            <a:r>
              <a:rPr lang="pl-PL" sz="2000" i="1" dirty="0" smtClean="0"/>
              <a:t>internetowej, </a:t>
            </a:r>
            <a:r>
              <a:rPr lang="pl-PL" sz="2000" i="1" dirty="0"/>
              <a:t>czy też </a:t>
            </a:r>
            <a:r>
              <a:rPr lang="pl-PL" sz="2000" i="1" dirty="0" smtClean="0"/>
              <a:t>zorganizuje spotkania </a:t>
            </a:r>
            <a:r>
              <a:rPr lang="pl-PL" sz="2000" i="1" dirty="0"/>
              <a:t>formalne lub nieformalne </a:t>
            </a:r>
            <a:r>
              <a:rPr lang="pl-PL" sz="2000" i="1" dirty="0" smtClean="0"/>
              <a:t/>
            </a:r>
            <a:br>
              <a:rPr lang="pl-PL" sz="2000" i="1" dirty="0" smtClean="0"/>
            </a:br>
            <a:r>
              <a:rPr lang="pl-PL" sz="2000" i="1" dirty="0" smtClean="0"/>
              <a:t>z </a:t>
            </a:r>
            <a:r>
              <a:rPr lang="pl-PL" sz="2000" i="1" dirty="0"/>
              <a:t>instytucjami realizującymi wsparcie</a:t>
            </a:r>
            <a:r>
              <a:rPr lang="pl-PL" sz="2000" i="1" dirty="0" smtClean="0"/>
              <a:t>, itp. </a:t>
            </a:r>
          </a:p>
          <a:p>
            <a:pPr algn="just"/>
            <a:r>
              <a:rPr lang="pl-PL" sz="2000" i="1" dirty="0"/>
              <a:t>Pierwszeństwo w przyjęciu do projektu </a:t>
            </a:r>
            <a:r>
              <a:rPr lang="pl-PL" sz="2000" i="1" dirty="0" smtClean="0"/>
              <a:t>przez cały </a:t>
            </a:r>
            <a:r>
              <a:rPr lang="pl-PL" sz="2000" i="1" dirty="0"/>
              <a:t>jego okres </a:t>
            </a:r>
            <a:r>
              <a:rPr lang="pl-PL" sz="2000" i="1" dirty="0" smtClean="0"/>
              <a:t>realizacji będą </a:t>
            </a:r>
            <a:r>
              <a:rPr lang="pl-PL" sz="2000" i="1" dirty="0"/>
              <a:t>miały </a:t>
            </a:r>
            <a:r>
              <a:rPr lang="pl-PL" sz="2000" i="1" dirty="0" smtClean="0"/>
              <a:t>osoby </a:t>
            </a:r>
            <a:r>
              <a:rPr lang="pl-PL" sz="2000" i="1" dirty="0"/>
              <a:t>bezrobotne korzystające z opieki żłobkowej </a:t>
            </a:r>
            <a:r>
              <a:rPr lang="pl-PL" sz="2000" i="1" dirty="0" smtClean="0"/>
              <a:t>w ramach działania </a:t>
            </a:r>
            <a:r>
              <a:rPr lang="pl-PL" sz="2000" i="1" dirty="0"/>
              <a:t>7.4 </a:t>
            </a:r>
            <a:r>
              <a:rPr lang="pl-PL" sz="2000" i="1" dirty="0" smtClean="0"/>
              <a:t>RP WP.</a:t>
            </a:r>
            <a:r>
              <a:rPr lang="pl-PL" sz="2000" dirty="0" smtClean="0"/>
              <a:t>”</a:t>
            </a:r>
          </a:p>
        </p:txBody>
      </p:sp>
      <p:grpSp>
        <p:nvGrpSpPr>
          <p:cNvPr id="10" name="Grupa 240"/>
          <p:cNvGrpSpPr>
            <a:grpSpLocks/>
          </p:cNvGrpSpPr>
          <p:nvPr/>
        </p:nvGrpSpPr>
        <p:grpSpPr bwMode="auto">
          <a:xfrm>
            <a:off x="755576" y="0"/>
            <a:ext cx="7671600" cy="900000"/>
            <a:chOff x="12814" y="1982"/>
            <a:chExt cx="55541" cy="6528"/>
          </a:xfrm>
        </p:grpSpPr>
        <p:pic>
          <p:nvPicPr>
            <p:cNvPr id="11" name="Obraz 241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348" y="1982"/>
              <a:ext cx="9234" cy="6528"/>
            </a:xfrm>
            <a:prstGeom prst="rect">
              <a:avLst/>
            </a:prstGeom>
            <a:noFill/>
          </p:spPr>
        </p:pic>
        <p:pic>
          <p:nvPicPr>
            <p:cNvPr id="12" name="Obraz 242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2814" y="2275"/>
              <a:ext cx="10806" cy="5670"/>
            </a:xfrm>
            <a:prstGeom prst="rect">
              <a:avLst/>
            </a:prstGeom>
            <a:noFill/>
          </p:spPr>
        </p:pic>
        <p:pic>
          <p:nvPicPr>
            <p:cNvPr id="13" name="Picture 4" descr="Logo UE Fundusz Społeczny RGB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2369" y="2799"/>
              <a:ext cx="15986" cy="4805"/>
            </a:xfrm>
            <a:prstGeom prst="rect">
              <a:avLst/>
            </a:prstGeom>
            <a:noFill/>
          </p:spPr>
        </p:pic>
        <p:pic>
          <p:nvPicPr>
            <p:cNvPr id="14" name="Obraz 24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5672" y="2942"/>
              <a:ext cx="13792" cy="4596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2250121483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685800" y="714356"/>
            <a:ext cx="7772400" cy="482396"/>
          </a:xfrm>
        </p:spPr>
        <p:txBody>
          <a:bodyPr/>
          <a:lstStyle/>
          <a:p>
            <a: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Specyficzne kryteria dostępu  - sposób weryfikacji</a:t>
            </a:r>
            <a:endParaRPr lang="pl-PL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358020" y="1340768"/>
            <a:ext cx="8534460" cy="4802876"/>
          </a:xfrm>
        </p:spPr>
        <p:txBody>
          <a:bodyPr/>
          <a:lstStyle/>
          <a:p>
            <a:pPr algn="just"/>
            <a:r>
              <a:rPr lang="pl-PL" sz="1800" dirty="0" smtClean="0"/>
              <a:t>4. </a:t>
            </a:r>
            <a:r>
              <a:rPr lang="pl-PL" sz="1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przypadku kryterium odnoszącego się do % udziału poszczególnych grup uczestników </a:t>
            </a:r>
            <a:r>
              <a:rPr lang="pl-PL" sz="1800" dirty="0" smtClean="0"/>
              <a:t>w projekcie w </a:t>
            </a:r>
            <a:r>
              <a:rPr lang="pl-PL" sz="18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3.2 czwarte </a:t>
            </a:r>
            <a:r>
              <a:rPr lang="pl-PL" sz="18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pole opisowe </a:t>
            </a:r>
            <a:r>
              <a:rPr lang="pl-PL" sz="1800" dirty="0">
                <a:solidFill>
                  <a:srgbClr val="A50021"/>
                </a:solidFill>
              </a:rPr>
              <a:t>należy wprost </a:t>
            </a:r>
            <a:r>
              <a:rPr lang="pl-PL" sz="1800" dirty="0" smtClean="0">
                <a:solidFill>
                  <a:srgbClr val="A50021"/>
                </a:solidFill>
              </a:rPr>
              <a:t>przytoczyć nazwę kryterium </a:t>
            </a:r>
            <a:r>
              <a:rPr lang="pl-PL" sz="1800" dirty="0" smtClean="0"/>
              <a:t>„</a:t>
            </a:r>
            <a:r>
              <a:rPr lang="pl-PL" sz="1800" i="1" dirty="0" smtClean="0"/>
              <a:t>Projekt </a:t>
            </a:r>
            <a:r>
              <a:rPr lang="pl-PL" sz="1800" i="1" dirty="0"/>
              <a:t>zakłada, że co najmniej 60% uczestników projektu będą stanowiły osoby pozostające poza rynkiem pracy tj.: osoby bezrobotne, które znajdują się </a:t>
            </a:r>
            <a:r>
              <a:rPr lang="pl-PL" sz="1800" i="1" dirty="0" smtClean="0"/>
              <a:t/>
            </a:r>
            <a:br>
              <a:rPr lang="pl-PL" sz="1800" i="1" dirty="0" smtClean="0"/>
            </a:br>
            <a:r>
              <a:rPr lang="pl-PL" sz="1800" i="1" dirty="0" smtClean="0"/>
              <a:t>w </a:t>
            </a:r>
            <a:r>
              <a:rPr lang="pl-PL" sz="1800" i="1" dirty="0"/>
              <a:t>szczególnie trudnej sytuacji na rynku pracy (osoby w wieku 50 lat i więcej, osoby długotrwale bezrobotne, kobiety, osoby z niepełnosprawnościami, osoby o niskich kwalifikacjach). Bezrobotni mężczyźni w wieku 30-49 lat nie należący do grupy osób znajdujących się w najtrudniejszej sytuacji na rynku pracy oraz osób odchodzących </a:t>
            </a:r>
            <a:r>
              <a:rPr lang="pl-PL" sz="1800" i="1" dirty="0" smtClean="0"/>
              <a:t/>
            </a:r>
            <a:br>
              <a:rPr lang="pl-PL" sz="1800" i="1" dirty="0" smtClean="0"/>
            </a:br>
            <a:r>
              <a:rPr lang="pl-PL" sz="1800" i="1" dirty="0" smtClean="0"/>
              <a:t>z </a:t>
            </a:r>
            <a:r>
              <a:rPr lang="pl-PL" sz="1800" i="1" dirty="0"/>
              <a:t>rolnictwa i ich rodzin mogą stanowić nie więcej niż 20% ogólnej liczby osób bezrobotnych objętych wsparciem w projekcie, jednocześnie skierowane do nich wsparcie będzie prowadzić do podwyższenia lub nabycia nowych kwalifikacji, kompetencji lub utrzymania i formalnego potwierdzenia kwalifikacji lub kompetencji bądź do rozpoczęcia prowadzenia działalności gospodarczej</a:t>
            </a:r>
            <a:r>
              <a:rPr lang="pl-PL" sz="1800" dirty="0" smtClean="0"/>
              <a:t>.” </a:t>
            </a:r>
          </a:p>
          <a:p>
            <a:pPr algn="just"/>
            <a:r>
              <a:rPr lang="pl-PL" sz="1800" dirty="0" smtClean="0"/>
              <a:t>Dodatkowo w </a:t>
            </a:r>
            <a:r>
              <a:rPr lang="pl-PL" sz="1800" dirty="0"/>
              <a:t>punkcie </a:t>
            </a:r>
            <a:r>
              <a:rPr lang="pl-PL" sz="1800" b="1" dirty="0" smtClean="0">
                <a:solidFill>
                  <a:schemeClr val="accent6">
                    <a:lumMod val="50000"/>
                  </a:schemeClr>
                </a:solidFill>
              </a:rPr>
              <a:t>3.1.1 należy określić wskaźnik </a:t>
            </a:r>
            <a:r>
              <a:rPr lang="pl-PL" sz="1800" b="1" dirty="0">
                <a:solidFill>
                  <a:srgbClr val="A50021"/>
                </a:solidFill>
              </a:rPr>
              <a:t>„Bezrobotni mężczyźni w wieku 30-49 lat nie należący do grupy osób znajdujących się w najtrudniejszej sytuacji na rynku </a:t>
            </a:r>
            <a:r>
              <a:rPr lang="pl-PL" sz="1800" b="1" dirty="0" smtClean="0">
                <a:solidFill>
                  <a:srgbClr val="A50021"/>
                </a:solidFill>
              </a:rPr>
              <a:t>pracy” </a:t>
            </a:r>
            <a:endParaRPr lang="pl-PL" sz="1800" dirty="0"/>
          </a:p>
        </p:txBody>
      </p:sp>
      <p:grpSp>
        <p:nvGrpSpPr>
          <p:cNvPr id="10" name="Grupa 240"/>
          <p:cNvGrpSpPr>
            <a:grpSpLocks/>
          </p:cNvGrpSpPr>
          <p:nvPr/>
        </p:nvGrpSpPr>
        <p:grpSpPr bwMode="auto">
          <a:xfrm>
            <a:off x="755576" y="0"/>
            <a:ext cx="7671600" cy="900000"/>
            <a:chOff x="12814" y="1982"/>
            <a:chExt cx="55541" cy="6528"/>
          </a:xfrm>
        </p:grpSpPr>
        <p:pic>
          <p:nvPicPr>
            <p:cNvPr id="11" name="Obraz 241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348" y="1982"/>
              <a:ext cx="9234" cy="6528"/>
            </a:xfrm>
            <a:prstGeom prst="rect">
              <a:avLst/>
            </a:prstGeom>
            <a:noFill/>
          </p:spPr>
        </p:pic>
        <p:pic>
          <p:nvPicPr>
            <p:cNvPr id="12" name="Obraz 242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2814" y="2275"/>
              <a:ext cx="10806" cy="5670"/>
            </a:xfrm>
            <a:prstGeom prst="rect">
              <a:avLst/>
            </a:prstGeom>
            <a:noFill/>
          </p:spPr>
        </p:pic>
        <p:pic>
          <p:nvPicPr>
            <p:cNvPr id="13" name="Picture 4" descr="Logo UE Fundusz Społeczny RGB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2369" y="2799"/>
              <a:ext cx="15986" cy="4805"/>
            </a:xfrm>
            <a:prstGeom prst="rect">
              <a:avLst/>
            </a:prstGeom>
            <a:noFill/>
          </p:spPr>
        </p:pic>
        <p:pic>
          <p:nvPicPr>
            <p:cNvPr id="14" name="Obraz 24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5672" y="2942"/>
              <a:ext cx="13792" cy="4596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2023593600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85720" y="642918"/>
            <a:ext cx="8501122" cy="4071966"/>
          </a:xfrm>
        </p:spPr>
        <p:txBody>
          <a:bodyPr/>
          <a:lstStyle/>
          <a:p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endParaRPr lang="pl-PL" dirty="0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323528" y="980728"/>
            <a:ext cx="8352928" cy="5256584"/>
          </a:xfrm>
        </p:spPr>
        <p:txBody>
          <a:bodyPr/>
          <a:lstStyle/>
          <a:p>
            <a:pPr algn="l"/>
            <a:endParaRPr lang="pl-PL" sz="2000" dirty="0"/>
          </a:p>
        </p:txBody>
      </p:sp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2597359"/>
              </p:ext>
            </p:extLst>
          </p:nvPr>
        </p:nvGraphicFramePr>
        <p:xfrm>
          <a:off x="323528" y="836711"/>
          <a:ext cx="8424937" cy="58674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5615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87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15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659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572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6160">
                <a:tc>
                  <a:txBody>
                    <a:bodyPr/>
                    <a:lstStyle/>
                    <a:p>
                      <a:pPr algn="ctr"/>
                      <a:endParaRPr lang="pl-PL" sz="900" b="1" dirty="0" smtClean="0"/>
                    </a:p>
                    <a:p>
                      <a:pPr algn="ctr"/>
                      <a:r>
                        <a:rPr lang="pl-PL" sz="900" b="1" dirty="0" smtClean="0"/>
                        <a:t>L.p.</a:t>
                      </a:r>
                      <a:endParaRPr lang="pl-PL" sz="9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900" b="1" dirty="0" smtClean="0"/>
                    </a:p>
                    <a:p>
                      <a:pPr algn="ctr"/>
                      <a:r>
                        <a:rPr lang="pl-PL" sz="900" b="1" dirty="0" smtClean="0"/>
                        <a:t>Powiat</a:t>
                      </a:r>
                      <a:endParaRPr lang="pl-PL" sz="9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u="none" strike="noStrike" dirty="0" smtClean="0"/>
                        <a:t>Środki w </a:t>
                      </a:r>
                      <a:r>
                        <a:rPr lang="pl-PL" sz="900" b="1" u="none" strike="noStrike" dirty="0"/>
                        <a:t>dyspozycji samorządu województwa (czwarta cyfra "7")</a:t>
                      </a:r>
                      <a:br>
                        <a:rPr lang="pl-PL" sz="900" b="1" u="none" strike="noStrike" dirty="0"/>
                      </a:br>
                      <a:r>
                        <a:rPr lang="pl-PL" sz="900" b="1" u="none" strike="noStrike" dirty="0"/>
                        <a:t>w PLN</a:t>
                      </a:r>
                      <a:endParaRPr lang="pl-PL" sz="9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1" dirty="0" smtClean="0"/>
                        <a:t>Środki w dyspozycji samorządu powiatu, </a:t>
                      </a:r>
                    </a:p>
                    <a:p>
                      <a:pPr algn="ctr"/>
                      <a:r>
                        <a:rPr lang="pl-PL" sz="900" b="1" dirty="0" smtClean="0"/>
                        <a:t>w tym środki , o których mowa w art. 9 ust. 2d ustawy (czwarta cyfra "9„) w PLN</a:t>
                      </a:r>
                      <a:endParaRPr lang="pl-PL" sz="9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900" b="1" dirty="0" smtClean="0"/>
                    </a:p>
                    <a:p>
                      <a:pPr algn="ctr"/>
                      <a:r>
                        <a:rPr lang="pl-PL" sz="900" b="1" dirty="0" smtClean="0"/>
                        <a:t>Łącznie w PLN</a:t>
                      </a:r>
                      <a:endParaRPr lang="pl-PL" sz="9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864">
                <a:tc>
                  <a:txBody>
                    <a:bodyPr/>
                    <a:lstStyle/>
                    <a:p>
                      <a:pPr algn="ctr"/>
                      <a:r>
                        <a:rPr lang="pl-PL" sz="1000" b="1" dirty="0" smtClean="0"/>
                        <a:t>1</a:t>
                      </a:r>
                      <a:endParaRPr lang="pl-PL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u="none" strike="noStrike" dirty="0">
                          <a:effectLst/>
                        </a:rPr>
                        <a:t>Bieszczadzki</a:t>
                      </a:r>
                      <a:endParaRPr lang="pl-PL" sz="11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462 120,80 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81 550,72 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543 671,52   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864">
                <a:tc>
                  <a:txBody>
                    <a:bodyPr/>
                    <a:lstStyle/>
                    <a:p>
                      <a:pPr algn="ctr"/>
                      <a:r>
                        <a:rPr lang="pl-PL" sz="1000" b="1" dirty="0" smtClean="0"/>
                        <a:t>2</a:t>
                      </a:r>
                      <a:endParaRPr lang="pl-PL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u="none" strike="noStrike" dirty="0">
                          <a:effectLst/>
                        </a:rPr>
                        <a:t>Brzozowski</a:t>
                      </a:r>
                      <a:endParaRPr lang="pl-PL" sz="11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1 702 100,93 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300 370,75 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2 002 471,68   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864">
                <a:tc>
                  <a:txBody>
                    <a:bodyPr/>
                    <a:lstStyle/>
                    <a:p>
                      <a:pPr algn="ctr"/>
                      <a:r>
                        <a:rPr lang="pl-PL" sz="1000" b="1" dirty="0" smtClean="0"/>
                        <a:t>3</a:t>
                      </a:r>
                      <a:endParaRPr lang="pl-PL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u="none" strike="noStrike" dirty="0">
                          <a:effectLst/>
                        </a:rPr>
                        <a:t>Dębicki</a:t>
                      </a:r>
                      <a:endParaRPr lang="pl-PL" sz="11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1 245 832,11 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219 852,72 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1 465 684,83   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4864">
                <a:tc>
                  <a:txBody>
                    <a:bodyPr/>
                    <a:lstStyle/>
                    <a:p>
                      <a:pPr algn="ctr"/>
                      <a:r>
                        <a:rPr lang="pl-PL" sz="1000" b="1" dirty="0" smtClean="0"/>
                        <a:t>4</a:t>
                      </a:r>
                      <a:endParaRPr lang="pl-PL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u="none" strike="noStrike" dirty="0">
                          <a:effectLst/>
                        </a:rPr>
                        <a:t>Jarosławski</a:t>
                      </a:r>
                      <a:endParaRPr lang="pl-PL" sz="11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2 311 506,72 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407 912,95 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2 719 419,67   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4864">
                <a:tc>
                  <a:txBody>
                    <a:bodyPr/>
                    <a:lstStyle/>
                    <a:p>
                      <a:pPr algn="ctr"/>
                      <a:r>
                        <a:rPr lang="pl-PL" sz="1000" b="1" dirty="0" smtClean="0"/>
                        <a:t>5</a:t>
                      </a:r>
                      <a:endParaRPr lang="pl-PL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u="none" strike="noStrike" dirty="0">
                          <a:effectLst/>
                        </a:rPr>
                        <a:t>Jasielski</a:t>
                      </a:r>
                      <a:endParaRPr lang="pl-PL" sz="11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2 262 061,51 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399 187,32 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2 661 248,83   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4864">
                <a:tc>
                  <a:txBody>
                    <a:bodyPr/>
                    <a:lstStyle/>
                    <a:p>
                      <a:pPr algn="ctr"/>
                      <a:r>
                        <a:rPr lang="pl-PL" sz="1000" b="1" dirty="0" smtClean="0"/>
                        <a:t>6</a:t>
                      </a:r>
                      <a:endParaRPr lang="pl-PL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u="none" strike="noStrike" dirty="0">
                          <a:effectLst/>
                        </a:rPr>
                        <a:t>Kolbuszowski</a:t>
                      </a:r>
                      <a:endParaRPr lang="pl-PL" sz="11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812 883,31 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143 450,00 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956 333,31   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4864">
                <a:tc>
                  <a:txBody>
                    <a:bodyPr/>
                    <a:lstStyle/>
                    <a:p>
                      <a:pPr algn="ctr"/>
                      <a:r>
                        <a:rPr lang="pl-PL" sz="1000" b="1" dirty="0" smtClean="0"/>
                        <a:t>7</a:t>
                      </a:r>
                      <a:endParaRPr lang="pl-PL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u="none" strike="noStrike" dirty="0">
                          <a:effectLst/>
                        </a:rPr>
                        <a:t>Krośnieński</a:t>
                      </a:r>
                      <a:endParaRPr lang="pl-PL" sz="11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1 334 818,61 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235 556,22 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1 570 374,83   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4864">
                <a:tc>
                  <a:txBody>
                    <a:bodyPr/>
                    <a:lstStyle/>
                    <a:p>
                      <a:pPr algn="ctr"/>
                      <a:r>
                        <a:rPr lang="pl-PL" sz="1000" b="1" dirty="0" smtClean="0"/>
                        <a:t>8</a:t>
                      </a:r>
                      <a:endParaRPr lang="pl-PL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u="none" strike="noStrike" dirty="0">
                          <a:effectLst/>
                        </a:rPr>
                        <a:t>Leski</a:t>
                      </a:r>
                      <a:endParaRPr lang="pl-PL" sz="11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706 710,75 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124 713,70 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831 424,45   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4864">
                <a:tc>
                  <a:txBody>
                    <a:bodyPr/>
                    <a:lstStyle/>
                    <a:p>
                      <a:pPr algn="ctr"/>
                      <a:r>
                        <a:rPr lang="pl-PL" sz="1000" b="1" dirty="0" smtClean="0"/>
                        <a:t>9</a:t>
                      </a:r>
                      <a:endParaRPr lang="pl-PL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u="none" strike="noStrike" dirty="0">
                          <a:effectLst/>
                        </a:rPr>
                        <a:t>Leżajski</a:t>
                      </a:r>
                      <a:endParaRPr lang="pl-PL" sz="11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1 448 558,14 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255 627,90 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1 704 186,04   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4864">
                <a:tc>
                  <a:txBody>
                    <a:bodyPr/>
                    <a:lstStyle/>
                    <a:p>
                      <a:pPr algn="ctr"/>
                      <a:r>
                        <a:rPr lang="pl-PL" sz="1000" b="1" dirty="0" smtClean="0"/>
                        <a:t>10</a:t>
                      </a:r>
                      <a:endParaRPr lang="pl-PL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u="none" strike="noStrike" dirty="0">
                          <a:effectLst/>
                        </a:rPr>
                        <a:t>Lubaczowski</a:t>
                      </a:r>
                      <a:endParaRPr lang="pl-PL" sz="11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755 172,72 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133 265,80 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888 438,52   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4864">
                <a:tc>
                  <a:txBody>
                    <a:bodyPr/>
                    <a:lstStyle/>
                    <a:p>
                      <a:pPr algn="ctr"/>
                      <a:r>
                        <a:rPr lang="pl-PL" sz="1000" b="1" dirty="0" smtClean="0"/>
                        <a:t>11</a:t>
                      </a:r>
                      <a:endParaRPr lang="pl-PL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u="none" strike="noStrike" dirty="0">
                          <a:effectLst/>
                        </a:rPr>
                        <a:t>Łańcucki</a:t>
                      </a:r>
                      <a:endParaRPr lang="pl-PL" sz="11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1 446 249,30 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255 220,46 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1 701 469,76   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4864">
                <a:tc>
                  <a:txBody>
                    <a:bodyPr/>
                    <a:lstStyle/>
                    <a:p>
                      <a:pPr algn="ctr"/>
                      <a:r>
                        <a:rPr lang="pl-PL" sz="1000" b="1" dirty="0" smtClean="0"/>
                        <a:t>12</a:t>
                      </a:r>
                      <a:endParaRPr lang="pl-PL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u="none" strike="noStrike" dirty="0">
                          <a:effectLst/>
                        </a:rPr>
                        <a:t>Mielecki</a:t>
                      </a:r>
                      <a:endParaRPr lang="pl-PL" sz="11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1 430 781,00 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252 490,78 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1 683 271,78   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4864">
                <a:tc>
                  <a:txBody>
                    <a:bodyPr/>
                    <a:lstStyle/>
                    <a:p>
                      <a:pPr algn="ctr"/>
                      <a:r>
                        <a:rPr lang="pl-PL" sz="1000" b="1" dirty="0" smtClean="0"/>
                        <a:t>13</a:t>
                      </a:r>
                      <a:endParaRPr lang="pl-PL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u="none" strike="noStrike" dirty="0">
                          <a:effectLst/>
                        </a:rPr>
                        <a:t>Niżański</a:t>
                      </a:r>
                      <a:endParaRPr lang="pl-PL" sz="11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1 618 839,68 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285 677,60 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1 904 517,28   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4864">
                <a:tc>
                  <a:txBody>
                    <a:bodyPr/>
                    <a:lstStyle/>
                    <a:p>
                      <a:pPr algn="ctr"/>
                      <a:r>
                        <a:rPr lang="pl-PL" sz="1000" b="1" dirty="0" smtClean="0"/>
                        <a:t>14</a:t>
                      </a:r>
                      <a:endParaRPr lang="pl-PL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u="none" strike="noStrike" dirty="0">
                          <a:effectLst/>
                        </a:rPr>
                        <a:t>Przemyski</a:t>
                      </a:r>
                      <a:endParaRPr lang="pl-PL" sz="11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2 742 474,67 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483 966,11 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3 226 440,78   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4864">
                <a:tc>
                  <a:txBody>
                    <a:bodyPr/>
                    <a:lstStyle/>
                    <a:p>
                      <a:pPr algn="ctr"/>
                      <a:r>
                        <a:rPr lang="pl-PL" sz="1000" b="1" dirty="0" smtClean="0"/>
                        <a:t>15</a:t>
                      </a:r>
                      <a:endParaRPr lang="pl-PL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u="none" strike="noStrike" dirty="0">
                          <a:effectLst/>
                        </a:rPr>
                        <a:t>Przeworski</a:t>
                      </a:r>
                      <a:endParaRPr lang="pl-PL" sz="11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1 601 913,00 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282 690,52 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1 884 603,52   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4864">
                <a:tc>
                  <a:txBody>
                    <a:bodyPr/>
                    <a:lstStyle/>
                    <a:p>
                      <a:pPr algn="ctr"/>
                      <a:r>
                        <a:rPr lang="pl-PL" sz="1000" b="1" dirty="0" smtClean="0"/>
                        <a:t>16</a:t>
                      </a:r>
                      <a:endParaRPr lang="pl-PL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u="none" strike="noStrike" dirty="0">
                          <a:effectLst/>
                        </a:rPr>
                        <a:t>Ropczycko-sędziszowski</a:t>
                      </a:r>
                      <a:endParaRPr lang="pl-PL" sz="11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1 328 440,17 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234 430,61 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1 562 870,78   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4864">
                <a:tc>
                  <a:txBody>
                    <a:bodyPr/>
                    <a:lstStyle/>
                    <a:p>
                      <a:pPr algn="ctr"/>
                      <a:r>
                        <a:rPr lang="pl-PL" sz="1000" b="1" dirty="0" smtClean="0"/>
                        <a:t>17</a:t>
                      </a:r>
                      <a:endParaRPr lang="pl-PL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u="none" strike="noStrike" dirty="0">
                          <a:effectLst/>
                        </a:rPr>
                        <a:t>Rzeszowski</a:t>
                      </a:r>
                      <a:endParaRPr lang="pl-PL" sz="11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5 130 893,00 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905 451,70 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6 036 344,70   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34864">
                <a:tc>
                  <a:txBody>
                    <a:bodyPr/>
                    <a:lstStyle/>
                    <a:p>
                      <a:pPr algn="ctr"/>
                      <a:r>
                        <a:rPr lang="pl-PL" sz="1000" b="1" dirty="0" smtClean="0"/>
                        <a:t>18</a:t>
                      </a:r>
                      <a:endParaRPr lang="pl-PL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u="none" strike="noStrike" dirty="0">
                          <a:effectLst/>
                        </a:rPr>
                        <a:t>Sanocki</a:t>
                      </a:r>
                      <a:endParaRPr lang="pl-PL" sz="11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1 158 409,85 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204 425,26 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1 362 835,11   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4864">
                <a:tc>
                  <a:txBody>
                    <a:bodyPr/>
                    <a:lstStyle/>
                    <a:p>
                      <a:pPr algn="ctr"/>
                      <a:r>
                        <a:rPr lang="pl-PL" sz="1000" b="1" dirty="0" smtClean="0"/>
                        <a:t>19</a:t>
                      </a:r>
                      <a:endParaRPr lang="pl-PL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u="none" strike="noStrike" dirty="0">
                          <a:effectLst/>
                        </a:rPr>
                        <a:t>Stalowowolski</a:t>
                      </a:r>
                      <a:endParaRPr lang="pl-PL" sz="11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981 068,00 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173 129,64 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1 154 197,64   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34864">
                <a:tc>
                  <a:txBody>
                    <a:bodyPr/>
                    <a:lstStyle/>
                    <a:p>
                      <a:pPr algn="ctr"/>
                      <a:r>
                        <a:rPr lang="pl-PL" sz="1000" b="1" dirty="0" smtClean="0"/>
                        <a:t>20</a:t>
                      </a:r>
                      <a:endParaRPr lang="pl-PL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u="none" strike="noStrike" dirty="0">
                          <a:effectLst/>
                        </a:rPr>
                        <a:t>Strzyżowski</a:t>
                      </a:r>
                      <a:endParaRPr lang="pl-PL" sz="11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1 436 596,34 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253 517,00 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1 690 113,34   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34864">
                <a:tc>
                  <a:txBody>
                    <a:bodyPr/>
                    <a:lstStyle/>
                    <a:p>
                      <a:pPr algn="ctr"/>
                      <a:r>
                        <a:rPr lang="pl-PL" sz="1000" b="1" dirty="0" smtClean="0"/>
                        <a:t>21</a:t>
                      </a:r>
                      <a:endParaRPr lang="pl-PL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u="none" strike="noStrike" dirty="0">
                          <a:effectLst/>
                        </a:rPr>
                        <a:t>Tarnobrzeski</a:t>
                      </a:r>
                      <a:endParaRPr lang="pl-PL" sz="11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1 152 646,78 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203 408,25 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1 356 055,03   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37080">
                <a:tc gridSpan="2">
                  <a:txBody>
                    <a:bodyPr/>
                    <a:lstStyle/>
                    <a:p>
                      <a:pPr algn="ctr"/>
                      <a:r>
                        <a:rPr lang="pl-PL" sz="1000" b="1" dirty="0" smtClean="0">
                          <a:solidFill>
                            <a:srgbClr val="FF0000"/>
                          </a:solidFill>
                        </a:rPr>
                        <a:t>RAZEM </a:t>
                      </a:r>
                      <a:endParaRPr lang="pl-PL" sz="10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sz="9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33 070 077,39 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5 835 896,01 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38 905 973,40   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grpSp>
        <p:nvGrpSpPr>
          <p:cNvPr id="11" name="Grupa 240"/>
          <p:cNvGrpSpPr>
            <a:grpSpLocks/>
          </p:cNvGrpSpPr>
          <p:nvPr/>
        </p:nvGrpSpPr>
        <p:grpSpPr bwMode="auto">
          <a:xfrm>
            <a:off x="683568" y="-99392"/>
            <a:ext cx="7671600" cy="900000"/>
            <a:chOff x="12814" y="1982"/>
            <a:chExt cx="55541" cy="6528"/>
          </a:xfrm>
        </p:grpSpPr>
        <p:pic>
          <p:nvPicPr>
            <p:cNvPr id="12" name="Obraz 241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348" y="1982"/>
              <a:ext cx="9234" cy="6528"/>
            </a:xfrm>
            <a:prstGeom prst="rect">
              <a:avLst/>
            </a:prstGeom>
            <a:noFill/>
          </p:spPr>
        </p:pic>
        <p:pic>
          <p:nvPicPr>
            <p:cNvPr id="14" name="Obraz 242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2814" y="2275"/>
              <a:ext cx="10806" cy="5670"/>
            </a:xfrm>
            <a:prstGeom prst="rect">
              <a:avLst/>
            </a:prstGeom>
            <a:noFill/>
          </p:spPr>
        </p:pic>
        <p:pic>
          <p:nvPicPr>
            <p:cNvPr id="15" name="Picture 4" descr="Logo UE Fundusz Społeczny RGB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2369" y="2799"/>
              <a:ext cx="15986" cy="4805"/>
            </a:xfrm>
            <a:prstGeom prst="rect">
              <a:avLst/>
            </a:prstGeom>
            <a:noFill/>
          </p:spPr>
        </p:pic>
        <p:pic>
          <p:nvPicPr>
            <p:cNvPr id="16" name="Obraz 24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5672" y="2942"/>
              <a:ext cx="13792" cy="459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648072"/>
          </a:xfrm>
        </p:spPr>
        <p:txBody>
          <a:bodyPr/>
          <a:lstStyle/>
          <a:p>
            <a: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Założona wartość docelowa wskaźników </a:t>
            </a:r>
            <a:b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 sposób weryfikacji</a:t>
            </a:r>
            <a:endParaRPr lang="pl-PL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827584" y="2492896"/>
            <a:ext cx="7704856" cy="2448272"/>
          </a:xfrm>
        </p:spPr>
        <p:txBody>
          <a:bodyPr/>
          <a:lstStyle/>
          <a:p>
            <a:pPr algn="just"/>
            <a:r>
              <a:rPr lang="pl-PL" sz="2200" dirty="0" smtClean="0">
                <a:solidFill>
                  <a:schemeClr val="tx1"/>
                </a:solidFill>
              </a:rPr>
              <a:t>	Ponadto dla wskaźników rezultatów odnoszących się do osób pracujących i osób, które uzyskały kwalifikacje </a:t>
            </a:r>
            <a:r>
              <a:rPr lang="pl-PL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weryfikowany będzie % określony w Rocznym Planie Działania na 2021 r</a:t>
            </a:r>
            <a:r>
              <a:rPr lang="pl-PL" sz="2200" dirty="0" smtClean="0">
                <a:solidFill>
                  <a:schemeClr val="tx1"/>
                </a:solidFill>
              </a:rPr>
              <a:t>, tj. 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pl-PL" sz="2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Min. 37,6 % dla osób pracujących po opuszczeniu programu,</a:t>
            </a:r>
            <a:endParaRPr lang="pl-PL" sz="2200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pl-PL" sz="2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Min. 50 % dla osób, które uzyskały kwalifikacje lub nabyły kompetencje</a:t>
            </a:r>
            <a:r>
              <a:rPr lang="pl-PL" sz="2000" dirty="0" smtClean="0">
                <a:solidFill>
                  <a:srgbClr val="7030A0"/>
                </a:solidFill>
              </a:rPr>
              <a:t>. </a:t>
            </a:r>
          </a:p>
          <a:p>
            <a:pPr marL="457200" indent="-457200" algn="just">
              <a:buAutoNum type="arabicPeriod" startAt="5"/>
            </a:pPr>
            <a:endParaRPr lang="pl-PL" sz="2000" dirty="0" smtClean="0"/>
          </a:p>
          <a:p>
            <a:pPr marL="457200" indent="-457200" algn="just">
              <a:buAutoNum type="arabicPeriod" startAt="6"/>
            </a:pPr>
            <a:endParaRPr lang="pl-PL" sz="2000" dirty="0" smtClean="0"/>
          </a:p>
          <a:p>
            <a:pPr marL="457200" indent="-457200" algn="just">
              <a:buAutoNum type="arabicPeriod"/>
            </a:pPr>
            <a:endParaRPr lang="pl-PL" sz="2000" dirty="0"/>
          </a:p>
        </p:txBody>
      </p:sp>
      <p:grpSp>
        <p:nvGrpSpPr>
          <p:cNvPr id="10" name="Grupa 240"/>
          <p:cNvGrpSpPr>
            <a:grpSpLocks/>
          </p:cNvGrpSpPr>
          <p:nvPr/>
        </p:nvGrpSpPr>
        <p:grpSpPr bwMode="auto">
          <a:xfrm>
            <a:off x="755576" y="0"/>
            <a:ext cx="7671600" cy="900000"/>
            <a:chOff x="12814" y="1982"/>
            <a:chExt cx="55541" cy="6528"/>
          </a:xfrm>
        </p:grpSpPr>
        <p:pic>
          <p:nvPicPr>
            <p:cNvPr id="11" name="Obraz 241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348" y="1982"/>
              <a:ext cx="9234" cy="6528"/>
            </a:xfrm>
            <a:prstGeom prst="rect">
              <a:avLst/>
            </a:prstGeom>
            <a:noFill/>
          </p:spPr>
        </p:pic>
        <p:pic>
          <p:nvPicPr>
            <p:cNvPr id="12" name="Obraz 242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2814" y="2275"/>
              <a:ext cx="10806" cy="5670"/>
            </a:xfrm>
            <a:prstGeom prst="rect">
              <a:avLst/>
            </a:prstGeom>
            <a:noFill/>
          </p:spPr>
        </p:pic>
        <p:pic>
          <p:nvPicPr>
            <p:cNvPr id="13" name="Picture 4" descr="Logo UE Fundusz Społeczny RGB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2369" y="2799"/>
              <a:ext cx="15986" cy="4805"/>
            </a:xfrm>
            <a:prstGeom prst="rect">
              <a:avLst/>
            </a:prstGeom>
            <a:noFill/>
          </p:spPr>
        </p:pic>
        <p:pic>
          <p:nvPicPr>
            <p:cNvPr id="14" name="Obraz 24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5672" y="2942"/>
              <a:ext cx="13792" cy="459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107504" y="822105"/>
            <a:ext cx="8856984" cy="878703"/>
          </a:xfrm>
        </p:spPr>
        <p:txBody>
          <a:bodyPr/>
          <a:lstStyle/>
          <a:p>
            <a:r>
              <a:rPr lang="pl-PL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3.1.2 Wskaż cel główny projektu i opisz, w jaki sposób projekt przyczyni się do osiągnięcia celu/ów szczegółowego/</a:t>
            </a:r>
            <a:r>
              <a:rPr lang="pl-PL" sz="2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ych</a:t>
            </a:r>
            <a:r>
              <a:rPr lang="pl-PL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RPO WP 2014-2020</a:t>
            </a:r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51520" y="1700808"/>
            <a:ext cx="8729790" cy="4464496"/>
          </a:xfrm>
        </p:spPr>
        <p:txBody>
          <a:bodyPr/>
          <a:lstStyle/>
          <a:p>
            <a:pPr algn="just"/>
            <a:r>
              <a:rPr lang="pl-PL" sz="1900" dirty="0">
                <a:solidFill>
                  <a:schemeClr val="tx1"/>
                </a:solidFill>
              </a:rPr>
              <a:t>Podpunkt 3.1.2 wniosku jest punktem opisowym. Należy w nim wskazać </a:t>
            </a:r>
            <a:r>
              <a:rPr lang="pl-PL" sz="1900" dirty="0" smtClean="0">
                <a:solidFill>
                  <a:schemeClr val="tx1"/>
                </a:solidFill>
              </a:rPr>
              <a:t>m.in. główny cel  i rezultat projektu </a:t>
            </a:r>
            <a:r>
              <a:rPr lang="pl-PL" sz="1900" dirty="0">
                <a:solidFill>
                  <a:schemeClr val="tx1"/>
                </a:solidFill>
              </a:rPr>
              <a:t>np.:</a:t>
            </a:r>
          </a:p>
          <a:p>
            <a:pPr algn="just"/>
            <a:r>
              <a:rPr lang="pl-PL" sz="1900" dirty="0" smtClean="0">
                <a:solidFill>
                  <a:schemeClr val="tx1"/>
                </a:solidFill>
              </a:rPr>
              <a:t>„</a:t>
            </a:r>
            <a:r>
              <a:rPr lang="pl-PL" sz="19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Podniesienie </a:t>
            </a:r>
            <a:r>
              <a:rPr lang="pl-PL" sz="19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poziomu aktywności zawodowej </a:t>
            </a:r>
            <a:r>
              <a:rPr lang="pl-PL" sz="19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osób </a:t>
            </a:r>
            <a:r>
              <a:rPr lang="pl-PL" sz="19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bezrobotnych powyżej 29 r. ż. zarejestrowanych w PUP X. </a:t>
            </a:r>
            <a:r>
              <a:rPr lang="pl-PL" sz="19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Głównym </a:t>
            </a:r>
            <a:r>
              <a:rPr lang="pl-PL" sz="19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rezultatem projektu będzie podjęcie zatrudnienia przez min</a:t>
            </a:r>
            <a:r>
              <a:rPr lang="pl-PL" sz="19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pl-PL" sz="19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pl-PL" sz="19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osób zarejestrowanych </a:t>
            </a:r>
            <a:r>
              <a:rPr lang="pl-PL" sz="19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PUP </a:t>
            </a:r>
            <a:r>
              <a:rPr lang="pl-PL" sz="19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X.</a:t>
            </a:r>
            <a:r>
              <a:rPr lang="pl-PL" sz="19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</a:p>
          <a:p>
            <a:pPr algn="just"/>
            <a:r>
              <a:rPr lang="pl-PL" sz="19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Wartość </a:t>
            </a:r>
            <a:r>
              <a:rPr lang="pl-PL" sz="19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pl-PL" sz="19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 być tożsama z wartością wskaźnika rezultatu „</a:t>
            </a:r>
            <a:r>
              <a:rPr lang="pl-PL" sz="19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Liczba osób pracujących, łącznie </a:t>
            </a:r>
            <a:r>
              <a:rPr lang="pl-PL" sz="19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prowadzącymi </a:t>
            </a:r>
            <a:r>
              <a:rPr lang="pl-PL" sz="19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działalność na </a:t>
            </a:r>
            <a:r>
              <a:rPr lang="pl-PL" sz="19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własny rachunek</a:t>
            </a:r>
            <a:r>
              <a:rPr lang="pl-PL" sz="19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po opuszczeniu </a:t>
            </a:r>
            <a:r>
              <a:rPr lang="pl-PL" sz="19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programu”</a:t>
            </a:r>
          </a:p>
          <a:p>
            <a:pPr algn="just"/>
            <a:r>
              <a:rPr lang="pl-PL" sz="1600" i="1" dirty="0" smtClean="0"/>
              <a:t>(min. 37,6 % w przypadku realizacji różnych form wsparcia, natomiast w przypadku realizacji wyłącznie doposażenia lub wyposażenia stanowiska pracy i dotacji na podjęcie działalności gospodarczej na poziomie 100% lub niższym w przypadku opisania w treści wniosku ewentualnego ryzyka) </a:t>
            </a:r>
          </a:p>
          <a:p>
            <a:pPr algn="just"/>
            <a:r>
              <a:rPr lang="pl-PL" sz="1900" dirty="0" smtClean="0">
                <a:solidFill>
                  <a:schemeClr val="tx1"/>
                </a:solidFill>
              </a:rPr>
              <a:t>W tym punkcie należy również </a:t>
            </a:r>
            <a:r>
              <a:rPr lang="pl-PL" sz="1900" dirty="0">
                <a:solidFill>
                  <a:schemeClr val="tx1"/>
                </a:solidFill>
              </a:rPr>
              <a:t>zwięźle opisać, w jaki sposób projekt przyczyni się do osiągnięcia </a:t>
            </a:r>
            <a:r>
              <a:rPr lang="pl-PL" sz="1900" dirty="0" smtClean="0">
                <a:solidFill>
                  <a:schemeClr val="tx1"/>
                </a:solidFill>
              </a:rPr>
              <a:t>obu celów szczegółowych </a:t>
            </a:r>
            <a:r>
              <a:rPr lang="pl-PL" sz="1900" dirty="0">
                <a:solidFill>
                  <a:schemeClr val="tx1"/>
                </a:solidFill>
              </a:rPr>
              <a:t>RPO WP 2014-2020, </a:t>
            </a:r>
            <a:r>
              <a:rPr lang="pl-PL" sz="1900" dirty="0" smtClean="0">
                <a:solidFill>
                  <a:schemeClr val="tx1"/>
                </a:solidFill>
              </a:rPr>
              <a:t>wskazanych </a:t>
            </a:r>
            <a:br>
              <a:rPr lang="pl-PL" sz="1900" dirty="0" smtClean="0">
                <a:solidFill>
                  <a:schemeClr val="tx1"/>
                </a:solidFill>
              </a:rPr>
            </a:br>
            <a:r>
              <a:rPr lang="pl-PL" sz="1900" dirty="0" smtClean="0">
                <a:solidFill>
                  <a:schemeClr val="tx1"/>
                </a:solidFill>
              </a:rPr>
              <a:t>w </a:t>
            </a:r>
            <a:r>
              <a:rPr lang="pl-PL" sz="1900" dirty="0">
                <a:solidFill>
                  <a:schemeClr val="tx1"/>
                </a:solidFill>
              </a:rPr>
              <a:t>podpunkcie 3.1.1 wniosku.</a:t>
            </a:r>
            <a:endParaRPr lang="pl-PL" sz="1900" dirty="0" smtClean="0">
              <a:solidFill>
                <a:schemeClr val="tx1"/>
              </a:solidFill>
            </a:endParaRPr>
          </a:p>
        </p:txBody>
      </p:sp>
      <p:grpSp>
        <p:nvGrpSpPr>
          <p:cNvPr id="10" name="Grupa 240"/>
          <p:cNvGrpSpPr>
            <a:grpSpLocks/>
          </p:cNvGrpSpPr>
          <p:nvPr/>
        </p:nvGrpSpPr>
        <p:grpSpPr bwMode="auto">
          <a:xfrm>
            <a:off x="755576" y="0"/>
            <a:ext cx="7671600" cy="900000"/>
            <a:chOff x="12814" y="1982"/>
            <a:chExt cx="55541" cy="6528"/>
          </a:xfrm>
        </p:grpSpPr>
        <p:pic>
          <p:nvPicPr>
            <p:cNvPr id="11" name="Obraz 241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348" y="1982"/>
              <a:ext cx="9234" cy="6528"/>
            </a:xfrm>
            <a:prstGeom prst="rect">
              <a:avLst/>
            </a:prstGeom>
            <a:noFill/>
          </p:spPr>
        </p:pic>
        <p:pic>
          <p:nvPicPr>
            <p:cNvPr id="12" name="Obraz 242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2814" y="2275"/>
              <a:ext cx="10806" cy="5670"/>
            </a:xfrm>
            <a:prstGeom prst="rect">
              <a:avLst/>
            </a:prstGeom>
            <a:noFill/>
          </p:spPr>
        </p:pic>
        <p:pic>
          <p:nvPicPr>
            <p:cNvPr id="13" name="Picture 4" descr="Logo UE Fundusz Społeczny RGB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2369" y="2799"/>
              <a:ext cx="15986" cy="4805"/>
            </a:xfrm>
            <a:prstGeom prst="rect">
              <a:avLst/>
            </a:prstGeom>
            <a:noFill/>
          </p:spPr>
        </p:pic>
        <p:pic>
          <p:nvPicPr>
            <p:cNvPr id="14" name="Obraz 24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5672" y="2942"/>
              <a:ext cx="13792" cy="4596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1079026811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685800" y="714356"/>
            <a:ext cx="7772400" cy="571504"/>
          </a:xfrm>
        </p:spPr>
        <p:txBody>
          <a:bodyPr/>
          <a:lstStyle/>
          <a:p>
            <a: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Punkt 4.1 ZADANIA</a:t>
            </a:r>
            <a:endParaRPr lang="pl-PL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85720" y="2214554"/>
            <a:ext cx="8429684" cy="4238782"/>
          </a:xfrm>
        </p:spPr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pl-PL" sz="1900" u="sng" dirty="0" smtClean="0"/>
              <a:t>Nazwa zadania</a:t>
            </a:r>
            <a:r>
              <a:rPr lang="pl-PL" sz="1900" dirty="0" smtClean="0"/>
              <a:t> - należy wpisać wyłącznie nazwę zadania </a:t>
            </a:r>
            <a:r>
              <a:rPr lang="pl-PL" sz="1900" b="1" dirty="0" smtClean="0"/>
              <a:t>równoznaczną </a:t>
            </a:r>
            <a:br>
              <a:rPr lang="pl-PL" sz="1900" b="1" dirty="0" smtClean="0"/>
            </a:br>
            <a:r>
              <a:rPr lang="pl-PL" sz="1900" b="1" dirty="0" smtClean="0"/>
              <a:t>z konkretnym instrumentem lub usługą rynku pracy wymienioną w ustawie </a:t>
            </a:r>
            <a:br>
              <a:rPr lang="pl-PL" sz="1900" b="1" dirty="0" smtClean="0"/>
            </a:br>
            <a:r>
              <a:rPr lang="pl-PL" sz="1900" b="1" dirty="0" smtClean="0"/>
              <a:t>o promocji zatrudnienia </a:t>
            </a:r>
            <a:r>
              <a:rPr lang="pl-PL" sz="1900" dirty="0" smtClean="0"/>
              <a:t>(…), z wyłączeniem robót publicznych, które nie mogą być realizowane w ramach projektu. 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pl-PL" sz="1900" u="sng" dirty="0" smtClean="0"/>
              <a:t>Wskaźnik realizacji celu - </a:t>
            </a:r>
            <a:r>
              <a:rPr lang="pl-PL" sz="1900" dirty="0" smtClean="0"/>
              <a:t>w tej części należy wybrać co do zasady </a:t>
            </a:r>
            <a:r>
              <a:rPr lang="pl-PL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wszystkie wskaźniki produktu </a:t>
            </a:r>
            <a:r>
              <a:rPr lang="pl-PL" sz="1900" dirty="0" smtClean="0"/>
              <a:t>określone w podpunkcie 3.1.1 oraz </a:t>
            </a:r>
            <a:r>
              <a:rPr lang="pl-PL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wybrane wskaźniki rezultatu</a:t>
            </a:r>
            <a:r>
              <a:rPr lang="pl-PL" sz="1900" dirty="0" smtClean="0"/>
              <a:t>, o ile </a:t>
            </a:r>
            <a:r>
              <a:rPr lang="pl-PL" sz="1900" i="1" dirty="0" smtClean="0"/>
              <a:t>mają bezpośredni związek z danym zadaniem</a:t>
            </a:r>
            <a:r>
              <a:rPr lang="pl-PL" sz="1900" dirty="0" smtClean="0"/>
              <a:t>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pl-PL" sz="1900" u="sng" dirty="0" smtClean="0"/>
              <a:t>Wartość ogółem wskaźnika dla zadania</a:t>
            </a:r>
            <a:r>
              <a:rPr lang="pl-PL" sz="1900" dirty="0" smtClean="0"/>
              <a:t> – należy określić wartość liczbową ogółem wybranego wskaźnika dla zadania. Jeden wskaźnik może powtarzać się w ramach kilku zadań, jednak suma tego wskaźnika nie może być większa niż wartość wskazana w punkcie 3.1.1. </a:t>
            </a:r>
            <a:endParaRPr lang="pl-PL" sz="2000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428596" y="1214422"/>
            <a:ext cx="8286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 smtClean="0">
                <a:solidFill>
                  <a:schemeClr val="tx1"/>
                </a:solidFill>
              </a:rPr>
              <a:t>PUP </a:t>
            </a:r>
            <a:r>
              <a:rPr lang="pl-PL" b="1" dirty="0" smtClean="0">
                <a:solidFill>
                  <a:schemeClr val="tx1"/>
                </a:solidFill>
              </a:rPr>
              <a:t>nie wypełniają części opisowej</a:t>
            </a:r>
            <a:r>
              <a:rPr lang="pl-PL" dirty="0" smtClean="0">
                <a:solidFill>
                  <a:schemeClr val="tx1"/>
                </a:solidFill>
              </a:rPr>
              <a:t>, a </a:t>
            </a:r>
            <a:r>
              <a:rPr lang="pl-PL" b="1" dirty="0" smtClean="0">
                <a:solidFill>
                  <a:schemeClr val="tx1"/>
                </a:solidFill>
              </a:rPr>
              <a:t>wyłącznie część tabelaryczną</a:t>
            </a:r>
            <a:r>
              <a:rPr lang="pl-PL" dirty="0" smtClean="0">
                <a:solidFill>
                  <a:schemeClr val="tx1"/>
                </a:solidFill>
              </a:rPr>
              <a:t>, która tworzona jest na podstawie informacji wpisywanych przez wnioskodawcę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w następującej kolejności: </a:t>
            </a:r>
            <a:endParaRPr lang="pl-PL" dirty="0">
              <a:solidFill>
                <a:schemeClr val="tx1"/>
              </a:solidFill>
            </a:endParaRPr>
          </a:p>
        </p:txBody>
      </p:sp>
      <p:grpSp>
        <p:nvGrpSpPr>
          <p:cNvPr id="11" name="Grupa 240"/>
          <p:cNvGrpSpPr>
            <a:grpSpLocks/>
          </p:cNvGrpSpPr>
          <p:nvPr/>
        </p:nvGrpSpPr>
        <p:grpSpPr bwMode="auto">
          <a:xfrm>
            <a:off x="755576" y="0"/>
            <a:ext cx="7671600" cy="900000"/>
            <a:chOff x="12814" y="1982"/>
            <a:chExt cx="55541" cy="6528"/>
          </a:xfrm>
        </p:grpSpPr>
        <p:pic>
          <p:nvPicPr>
            <p:cNvPr id="12" name="Obraz 241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348" y="1982"/>
              <a:ext cx="9234" cy="6528"/>
            </a:xfrm>
            <a:prstGeom prst="rect">
              <a:avLst/>
            </a:prstGeom>
            <a:noFill/>
          </p:spPr>
        </p:pic>
        <p:pic>
          <p:nvPicPr>
            <p:cNvPr id="13" name="Obraz 242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2814" y="2275"/>
              <a:ext cx="10806" cy="5670"/>
            </a:xfrm>
            <a:prstGeom prst="rect">
              <a:avLst/>
            </a:prstGeom>
            <a:noFill/>
          </p:spPr>
        </p:pic>
        <p:pic>
          <p:nvPicPr>
            <p:cNvPr id="14" name="Picture 4" descr="Logo UE Fundusz Społeczny RGB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2369" y="2799"/>
              <a:ext cx="15986" cy="4805"/>
            </a:xfrm>
            <a:prstGeom prst="rect">
              <a:avLst/>
            </a:prstGeom>
            <a:noFill/>
          </p:spPr>
        </p:pic>
        <p:pic>
          <p:nvPicPr>
            <p:cNvPr id="15" name="Obraz 24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5672" y="2942"/>
              <a:ext cx="13792" cy="459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571503"/>
          </a:xfrm>
        </p:spPr>
        <p:txBody>
          <a:bodyPr/>
          <a:lstStyle/>
          <a:p>
            <a: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Oświadczenia we wniosku - na co zwrócić uwagę: </a:t>
            </a:r>
            <a:b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pl-PL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Podtytuł 15"/>
          <p:cNvSpPr>
            <a:spLocks noGrp="1"/>
          </p:cNvSpPr>
          <p:nvPr>
            <p:ph type="subTitle" idx="1"/>
          </p:nvPr>
        </p:nvSpPr>
        <p:spPr>
          <a:xfrm>
            <a:off x="1043608" y="2492896"/>
            <a:ext cx="6840760" cy="2592288"/>
          </a:xfrm>
        </p:spPr>
        <p:txBody>
          <a:bodyPr/>
          <a:lstStyle/>
          <a:p>
            <a:pPr algn="just"/>
            <a:r>
              <a:rPr lang="pl-PL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Oświadczenie o kwalifikowalności VAT </a:t>
            </a:r>
            <a:r>
              <a:rPr lang="pl-PL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pl-PL" sz="2000" dirty="0" smtClean="0"/>
              <a:t>Po uzupełnieniu pól odnoszących się do Szczegółowego budżetu projektu, wnioskodawca przechodzi do </a:t>
            </a:r>
            <a:r>
              <a:rPr lang="pl-PL" sz="2000" b="1" dirty="0" smtClean="0"/>
              <a:t>sekcji IX Deklaracja VAT, </a:t>
            </a:r>
            <a:br>
              <a:rPr lang="pl-PL" sz="2000" b="1" dirty="0" smtClean="0"/>
            </a:br>
            <a:r>
              <a:rPr lang="pl-PL" sz="2000" dirty="0" smtClean="0"/>
              <a:t>w przypadku projektów PUP z uwagi na formę prawną -  należy wybrać opcję: </a:t>
            </a:r>
            <a:r>
              <a:rPr lang="pl-PL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Oświadczam, iż ww. kwoty są kwotami zawierającymi VAT </a:t>
            </a:r>
            <a:r>
              <a:rPr lang="pl-PL" sz="2000" i="1" dirty="0" smtClean="0"/>
              <a:t>.</a:t>
            </a:r>
          </a:p>
          <a:p>
            <a:pPr algn="just"/>
            <a:endParaRPr lang="pl-PL" dirty="0"/>
          </a:p>
        </p:txBody>
      </p:sp>
      <p:grpSp>
        <p:nvGrpSpPr>
          <p:cNvPr id="10" name="Grupa 240"/>
          <p:cNvGrpSpPr>
            <a:grpSpLocks/>
          </p:cNvGrpSpPr>
          <p:nvPr/>
        </p:nvGrpSpPr>
        <p:grpSpPr bwMode="auto">
          <a:xfrm>
            <a:off x="755576" y="0"/>
            <a:ext cx="7671600" cy="900000"/>
            <a:chOff x="12814" y="1982"/>
            <a:chExt cx="55541" cy="6528"/>
          </a:xfrm>
        </p:grpSpPr>
        <p:pic>
          <p:nvPicPr>
            <p:cNvPr id="11" name="Obraz 241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348" y="1982"/>
              <a:ext cx="9234" cy="6528"/>
            </a:xfrm>
            <a:prstGeom prst="rect">
              <a:avLst/>
            </a:prstGeom>
            <a:noFill/>
          </p:spPr>
        </p:pic>
        <p:pic>
          <p:nvPicPr>
            <p:cNvPr id="12" name="Obraz 242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2814" y="2275"/>
              <a:ext cx="10806" cy="5670"/>
            </a:xfrm>
            <a:prstGeom prst="rect">
              <a:avLst/>
            </a:prstGeom>
            <a:noFill/>
          </p:spPr>
        </p:pic>
        <p:pic>
          <p:nvPicPr>
            <p:cNvPr id="13" name="Picture 4" descr="Logo UE Fundusz Społeczny RGB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2369" y="2799"/>
              <a:ext cx="15986" cy="4805"/>
            </a:xfrm>
            <a:prstGeom prst="rect">
              <a:avLst/>
            </a:prstGeom>
            <a:noFill/>
          </p:spPr>
        </p:pic>
        <p:pic>
          <p:nvPicPr>
            <p:cNvPr id="14" name="Obraz 24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5672" y="2942"/>
              <a:ext cx="13792" cy="459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571503"/>
          </a:xfrm>
        </p:spPr>
        <p:txBody>
          <a:bodyPr/>
          <a:lstStyle/>
          <a:p>
            <a: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b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pl-PL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Podtytuł 15"/>
          <p:cNvSpPr>
            <a:spLocks noGrp="1"/>
          </p:cNvSpPr>
          <p:nvPr>
            <p:ph type="subTitle" idx="1"/>
          </p:nvPr>
        </p:nvSpPr>
        <p:spPr>
          <a:xfrm>
            <a:off x="1151620" y="1724989"/>
            <a:ext cx="7092788" cy="2928148"/>
          </a:xfrm>
        </p:spPr>
        <p:txBody>
          <a:bodyPr/>
          <a:lstStyle/>
          <a:p>
            <a:pPr algn="just"/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Dodatkowe informacje można uzyskać </a:t>
            </a:r>
            <a: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 pracowników Wojewódzkiego </a:t>
            </a:r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Urzędu Pracy w Rzeszowie, </a:t>
            </a:r>
            <a: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Wydziału Aktywizacji </a:t>
            </a:r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Zawodowej EFS, </a:t>
            </a:r>
            <a: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 numerami telefonów: </a:t>
            </a:r>
            <a:r>
              <a:rPr lang="pl-PL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 </a:t>
            </a:r>
            <a:r>
              <a:rPr lang="pl-PL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743 28 </a:t>
            </a:r>
            <a:r>
              <a:rPr lang="pl-PL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71</a:t>
            </a:r>
            <a: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b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 </a:t>
            </a:r>
            <a:r>
              <a:rPr lang="pl-PL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743 28 </a:t>
            </a:r>
            <a:r>
              <a:rPr lang="pl-PL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95 </a:t>
            </a:r>
            <a: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lub numerami komunikatorów:  </a:t>
            </a:r>
            <a:r>
              <a:rPr lang="pl-PL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17 749 37 17</a:t>
            </a:r>
            <a: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pl-PL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17 749 37 16</a:t>
            </a:r>
            <a: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pl-PL" sz="2800" dirty="0"/>
          </a:p>
        </p:txBody>
      </p:sp>
      <p:grpSp>
        <p:nvGrpSpPr>
          <p:cNvPr id="10" name="Grupa 240"/>
          <p:cNvGrpSpPr>
            <a:grpSpLocks/>
          </p:cNvGrpSpPr>
          <p:nvPr/>
        </p:nvGrpSpPr>
        <p:grpSpPr bwMode="auto">
          <a:xfrm>
            <a:off x="755576" y="0"/>
            <a:ext cx="7671600" cy="900000"/>
            <a:chOff x="12814" y="1982"/>
            <a:chExt cx="55541" cy="6528"/>
          </a:xfrm>
        </p:grpSpPr>
        <p:pic>
          <p:nvPicPr>
            <p:cNvPr id="11" name="Obraz 241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348" y="1982"/>
              <a:ext cx="9234" cy="6528"/>
            </a:xfrm>
            <a:prstGeom prst="rect">
              <a:avLst/>
            </a:prstGeom>
            <a:noFill/>
          </p:spPr>
        </p:pic>
        <p:pic>
          <p:nvPicPr>
            <p:cNvPr id="12" name="Obraz 242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2814" y="2275"/>
              <a:ext cx="10806" cy="5670"/>
            </a:xfrm>
            <a:prstGeom prst="rect">
              <a:avLst/>
            </a:prstGeom>
            <a:noFill/>
          </p:spPr>
        </p:pic>
        <p:pic>
          <p:nvPicPr>
            <p:cNvPr id="13" name="Picture 4" descr="Logo UE Fundusz Społeczny RGB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2369" y="2799"/>
              <a:ext cx="15986" cy="4805"/>
            </a:xfrm>
            <a:prstGeom prst="rect">
              <a:avLst/>
            </a:prstGeom>
            <a:noFill/>
          </p:spPr>
        </p:pic>
        <p:pic>
          <p:nvPicPr>
            <p:cNvPr id="14" name="Obraz 24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5672" y="2942"/>
              <a:ext cx="13792" cy="4596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1835944723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28596" y="1071546"/>
            <a:ext cx="8358246" cy="4643470"/>
          </a:xfrm>
        </p:spPr>
        <p:txBody>
          <a:bodyPr/>
          <a:lstStyle/>
          <a:p>
            <a:pPr algn="just"/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200" dirty="0" smtClean="0"/>
              <a:t>Powiatowe urzędy pracy </a:t>
            </a:r>
            <a:r>
              <a:rPr lang="pl-PL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mogą zawierać umowy </a:t>
            </a:r>
            <a:r>
              <a:rPr lang="pl-PL" sz="2200" dirty="0" smtClean="0"/>
              <a:t>skutkujące powstawaniem zobowiązań przechodzących na rok następny do wysokości </a:t>
            </a:r>
            <a:r>
              <a:rPr lang="pl-PL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30% kwoty środków (limitów), </a:t>
            </a:r>
            <a:r>
              <a:rPr lang="pl-PL" sz="2200" dirty="0" smtClean="0"/>
              <a:t>ustalonych na dany rok kalendarzowy, a łącznie z zobowiązaniami wynikającymi z realizacji projektów współfinansowanych </a:t>
            </a:r>
            <a:r>
              <a:rPr lang="pl-PL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 środków Unii Europejskiej</a:t>
            </a:r>
            <a:r>
              <a:rPr lang="pl-PL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2200" dirty="0" smtClean="0"/>
              <a:t>do wysokości określonej przez ministra właściwego do spraw pracy. 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grpSp>
        <p:nvGrpSpPr>
          <p:cNvPr id="9" name="Grupa 240"/>
          <p:cNvGrpSpPr>
            <a:grpSpLocks/>
          </p:cNvGrpSpPr>
          <p:nvPr/>
        </p:nvGrpSpPr>
        <p:grpSpPr bwMode="auto">
          <a:xfrm>
            <a:off x="755576" y="0"/>
            <a:ext cx="7671600" cy="900000"/>
            <a:chOff x="12814" y="1982"/>
            <a:chExt cx="55541" cy="6528"/>
          </a:xfrm>
        </p:grpSpPr>
        <p:pic>
          <p:nvPicPr>
            <p:cNvPr id="10" name="Obraz 241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348" y="1982"/>
              <a:ext cx="9234" cy="6528"/>
            </a:xfrm>
            <a:prstGeom prst="rect">
              <a:avLst/>
            </a:prstGeom>
            <a:noFill/>
          </p:spPr>
        </p:pic>
        <p:pic>
          <p:nvPicPr>
            <p:cNvPr id="11" name="Obraz 242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2814" y="2275"/>
              <a:ext cx="10806" cy="5670"/>
            </a:xfrm>
            <a:prstGeom prst="rect">
              <a:avLst/>
            </a:prstGeom>
            <a:noFill/>
          </p:spPr>
        </p:pic>
        <p:pic>
          <p:nvPicPr>
            <p:cNvPr id="12" name="Picture 4" descr="Logo UE Fundusz Społeczny RGB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2369" y="2799"/>
              <a:ext cx="15986" cy="4805"/>
            </a:xfrm>
            <a:prstGeom prst="rect">
              <a:avLst/>
            </a:prstGeom>
            <a:noFill/>
          </p:spPr>
        </p:pic>
        <p:pic>
          <p:nvPicPr>
            <p:cNvPr id="13" name="Obraz 24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5672" y="2942"/>
              <a:ext cx="13792" cy="459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4" name="Podtytuł 13"/>
          <p:cNvSpPr>
            <a:spLocks noGrp="1"/>
          </p:cNvSpPr>
          <p:nvPr>
            <p:ph type="subTitle" idx="1"/>
          </p:nvPr>
        </p:nvSpPr>
        <p:spPr>
          <a:xfrm>
            <a:off x="143507" y="1484784"/>
            <a:ext cx="8784976" cy="4680520"/>
          </a:xfrm>
        </p:spPr>
        <p:txBody>
          <a:bodyPr/>
          <a:lstStyle/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pl-PL" sz="2000" b="1" dirty="0"/>
              <a:t>Uczestnikami projektu mogą być osoby w wieku 30 lat i więcej (od dnia 30 urodzin) należące do poniższych grup: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pl-PL" sz="2000" dirty="0"/>
              <a:t>1.	</a:t>
            </a:r>
            <a:r>
              <a:rPr lang="pl-PL" sz="1900" dirty="0"/>
              <a:t>Osoby pozostające poza rynkiem pracy tj. osoby bezrobotne zwłaszcza: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pl-PL" sz="1900" b="1" dirty="0">
                <a:solidFill>
                  <a:schemeClr val="accent2">
                    <a:lumMod val="50000"/>
                  </a:schemeClr>
                </a:solidFill>
              </a:rPr>
              <a:t>a)</a:t>
            </a:r>
            <a:r>
              <a:rPr lang="pl-PL" sz="1900" dirty="0"/>
              <a:t>	</a:t>
            </a:r>
            <a:r>
              <a:rPr lang="pl-PL" sz="1900" b="1" dirty="0">
                <a:solidFill>
                  <a:schemeClr val="accent2">
                    <a:lumMod val="50000"/>
                  </a:schemeClr>
                </a:solidFill>
              </a:rPr>
              <a:t>osoby w wieku 50 lat i więcej,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pl-PL" sz="1900" b="1" dirty="0">
                <a:solidFill>
                  <a:schemeClr val="accent2">
                    <a:lumMod val="50000"/>
                  </a:schemeClr>
                </a:solidFill>
              </a:rPr>
              <a:t>b)	kobiety,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pl-PL" sz="1900" b="1" dirty="0">
                <a:solidFill>
                  <a:schemeClr val="accent2">
                    <a:lumMod val="50000"/>
                  </a:schemeClr>
                </a:solidFill>
              </a:rPr>
              <a:t>c)	osoby długotrwale </a:t>
            </a:r>
            <a:r>
              <a:rPr lang="pl-PL" sz="1900" b="1" dirty="0" smtClean="0">
                <a:solidFill>
                  <a:schemeClr val="accent2">
                    <a:lumMod val="50000"/>
                  </a:schemeClr>
                </a:solidFill>
              </a:rPr>
              <a:t>bezrobotne,</a:t>
            </a:r>
            <a:endParaRPr lang="pl-PL" sz="19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pl-PL" sz="1900" b="1" dirty="0">
                <a:solidFill>
                  <a:schemeClr val="accent2">
                    <a:lumMod val="50000"/>
                  </a:schemeClr>
                </a:solidFill>
              </a:rPr>
              <a:t>d)	osoby z niepełnosprawnościami,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pl-PL" sz="1900" b="1" dirty="0">
                <a:solidFill>
                  <a:schemeClr val="accent2">
                    <a:lumMod val="50000"/>
                  </a:schemeClr>
                </a:solidFill>
              </a:rPr>
              <a:t>e)	osoby o niskich </a:t>
            </a:r>
            <a:r>
              <a:rPr lang="pl-PL" sz="1900" b="1" dirty="0" smtClean="0">
                <a:solidFill>
                  <a:schemeClr val="accent2">
                    <a:lumMod val="50000"/>
                  </a:schemeClr>
                </a:solidFill>
              </a:rPr>
              <a:t>kwalifikacjach</a:t>
            </a:r>
            <a:r>
              <a:rPr lang="pl-PL" sz="1900" dirty="0" smtClean="0"/>
              <a:t>.</a:t>
            </a:r>
            <a:endParaRPr lang="pl-PL" sz="1900" dirty="0"/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pl-PL" sz="1900" dirty="0" smtClean="0"/>
              <a:t>2.	</a:t>
            </a:r>
            <a:r>
              <a:rPr lang="pl-PL" sz="1900" b="1" dirty="0" smtClean="0">
                <a:solidFill>
                  <a:srgbClr val="FF0000"/>
                </a:solidFill>
              </a:rPr>
              <a:t>Rolnicy </a:t>
            </a:r>
            <a:r>
              <a:rPr lang="pl-PL" sz="1900" b="1" dirty="0">
                <a:solidFill>
                  <a:srgbClr val="FF0000"/>
                </a:solidFill>
              </a:rPr>
              <a:t>i członkowie ich rodzin </a:t>
            </a:r>
            <a:r>
              <a:rPr lang="pl-PL" sz="1900" dirty="0"/>
              <a:t>- osoby posiadające nieruchomość rolną lub członkowie ich rodzin podlegający ubezpieczeniom emerytalnym i rentowym </a:t>
            </a:r>
            <a:r>
              <a:rPr lang="pl-PL" sz="1900" dirty="0" smtClean="0"/>
              <a:t/>
            </a:r>
            <a:br>
              <a:rPr lang="pl-PL" sz="1900" dirty="0" smtClean="0"/>
            </a:br>
            <a:r>
              <a:rPr lang="pl-PL" sz="1900" dirty="0" smtClean="0"/>
              <a:t>z tytułu </a:t>
            </a:r>
            <a:r>
              <a:rPr lang="pl-PL" sz="1900" dirty="0"/>
              <a:t>prowadzenia gospodarstwa rolnego, które chcą odejść z rolnictwa 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pl-PL" sz="1900" dirty="0"/>
              <a:t>3.	Osoby bezrobotne wskazane w punkcie 1 lit. a-e </a:t>
            </a:r>
            <a:r>
              <a:rPr lang="pl-PL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będą stanowiły co najmniej 60% uczestników projektu.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endParaRPr lang="pl-PL" sz="2000" dirty="0"/>
          </a:p>
          <a:p>
            <a:pPr algn="just">
              <a:buFont typeface="Wingdings" pitchFamily="2" charset="2"/>
              <a:buChar char="Ø"/>
            </a:pPr>
            <a:endParaRPr lang="pl-PL" sz="2000" dirty="0"/>
          </a:p>
        </p:txBody>
      </p:sp>
      <p:grpSp>
        <p:nvGrpSpPr>
          <p:cNvPr id="9" name="Grupa 240"/>
          <p:cNvGrpSpPr>
            <a:grpSpLocks/>
          </p:cNvGrpSpPr>
          <p:nvPr/>
        </p:nvGrpSpPr>
        <p:grpSpPr bwMode="auto">
          <a:xfrm>
            <a:off x="755576" y="0"/>
            <a:ext cx="7671600" cy="900000"/>
            <a:chOff x="12814" y="1982"/>
            <a:chExt cx="55541" cy="6528"/>
          </a:xfrm>
        </p:grpSpPr>
        <p:pic>
          <p:nvPicPr>
            <p:cNvPr id="10" name="Obraz 241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348" y="1982"/>
              <a:ext cx="9234" cy="6528"/>
            </a:xfrm>
            <a:prstGeom prst="rect">
              <a:avLst/>
            </a:prstGeom>
            <a:noFill/>
          </p:spPr>
        </p:pic>
        <p:pic>
          <p:nvPicPr>
            <p:cNvPr id="11" name="Obraz 242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2814" y="2275"/>
              <a:ext cx="10806" cy="5670"/>
            </a:xfrm>
            <a:prstGeom prst="rect">
              <a:avLst/>
            </a:prstGeom>
            <a:noFill/>
          </p:spPr>
        </p:pic>
        <p:pic>
          <p:nvPicPr>
            <p:cNvPr id="12" name="Picture 4" descr="Logo UE Fundusz Społeczny RGB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2369" y="2799"/>
              <a:ext cx="15986" cy="4805"/>
            </a:xfrm>
            <a:prstGeom prst="rect">
              <a:avLst/>
            </a:prstGeom>
            <a:noFill/>
          </p:spPr>
        </p:pic>
        <p:pic>
          <p:nvPicPr>
            <p:cNvPr id="13" name="Obraz 24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5672" y="2942"/>
              <a:ext cx="13792" cy="4596"/>
            </a:xfrm>
            <a:prstGeom prst="rect">
              <a:avLst/>
            </a:prstGeom>
            <a:noFill/>
          </p:spPr>
        </p:pic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3" y="900000"/>
            <a:ext cx="3816425" cy="7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4" name="Podtytuł 13"/>
          <p:cNvSpPr>
            <a:spLocks noGrp="1"/>
          </p:cNvSpPr>
          <p:nvPr>
            <p:ph type="subTitle" idx="1"/>
          </p:nvPr>
        </p:nvSpPr>
        <p:spPr>
          <a:xfrm>
            <a:off x="323528" y="900000"/>
            <a:ext cx="8640960" cy="5265304"/>
          </a:xfrm>
        </p:spPr>
        <p:txBody>
          <a:bodyPr/>
          <a:lstStyle/>
          <a:p>
            <a:pPr lvl="0" algn="just">
              <a:lnSpc>
                <a:spcPct val="115000"/>
              </a:lnSpc>
              <a:spcBef>
                <a:spcPts val="1000"/>
              </a:spcBef>
              <a:spcAft>
                <a:spcPts val="600"/>
              </a:spcAft>
            </a:pPr>
            <a:r>
              <a:rPr lang="pl-PL" sz="1900" dirty="0" smtClean="0">
                <a:ea typeface="Calibri"/>
                <a:cs typeface="Times New Roman"/>
              </a:rPr>
              <a:t>4. Wsparcie </a:t>
            </a:r>
            <a:r>
              <a:rPr lang="pl-PL" sz="1900" dirty="0">
                <a:ea typeface="Calibri"/>
                <a:cs typeface="Times New Roman"/>
              </a:rPr>
              <a:t>kierowane do osób wymienionych w punkcie </a:t>
            </a:r>
            <a:r>
              <a:rPr lang="pl-PL" sz="1900" dirty="0" smtClean="0">
                <a:ea typeface="Calibri"/>
                <a:cs typeface="Times New Roman"/>
              </a:rPr>
              <a:t>2 (</a:t>
            </a:r>
            <a:r>
              <a:rPr lang="pl-PL" sz="1900" b="1" dirty="0">
                <a:solidFill>
                  <a:srgbClr val="FF0000"/>
                </a:solidFill>
              </a:rPr>
              <a:t>Rolnicy i członkowie ich </a:t>
            </a:r>
            <a:r>
              <a:rPr lang="pl-PL" sz="1900" b="1" dirty="0" smtClean="0">
                <a:solidFill>
                  <a:srgbClr val="FF0000"/>
                </a:solidFill>
              </a:rPr>
              <a:t>rodzin)</a:t>
            </a:r>
            <a:r>
              <a:rPr lang="pl-PL" sz="1900" dirty="0" smtClean="0">
                <a:ea typeface="Calibri"/>
                <a:cs typeface="Times New Roman"/>
              </a:rPr>
              <a:t> </a:t>
            </a:r>
            <a:r>
              <a:rPr lang="pl-PL" sz="1900" dirty="0">
                <a:ea typeface="Calibri"/>
                <a:cs typeface="Times New Roman"/>
              </a:rPr>
              <a:t>ma na celu </a:t>
            </a:r>
            <a:r>
              <a:rPr lang="pl-PL" sz="1900" dirty="0" smtClean="0">
                <a:ea typeface="Calibri"/>
                <a:cs typeface="Times New Roman"/>
              </a:rPr>
              <a:t>podjęcie </a:t>
            </a:r>
            <a:r>
              <a:rPr lang="pl-PL" sz="1900" dirty="0">
                <a:ea typeface="Calibri"/>
                <a:cs typeface="Times New Roman"/>
              </a:rPr>
              <a:t>zatrudnienia poza rolnictwem i przejście z systemu ubezpieczeń społecznych rolników opartego na KRUS do ogólnego systemu ubezpieczeń społecznych opartego na ZUS. </a:t>
            </a:r>
            <a:endParaRPr lang="pl-PL" sz="1900" dirty="0" smtClean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Bef>
                <a:spcPts val="1000"/>
              </a:spcBef>
              <a:spcAft>
                <a:spcPts val="600"/>
              </a:spcAft>
            </a:pPr>
            <a:r>
              <a:rPr lang="pl-PL" sz="1900" dirty="0" smtClean="0">
                <a:ea typeface="Calibri"/>
              </a:rPr>
              <a:t>5. Uczestnikami </a:t>
            </a:r>
            <a:r>
              <a:rPr lang="pl-PL" sz="1900" dirty="0">
                <a:ea typeface="Calibri"/>
              </a:rPr>
              <a:t>projektu mogą być również </a:t>
            </a:r>
            <a:r>
              <a:rPr lang="pl-PL" sz="1900" b="1" dirty="0">
                <a:ea typeface="Calibri"/>
              </a:rPr>
              <a:t>bezrobotni mężczyźni w wieku 30-49 lat</a:t>
            </a:r>
            <a:r>
              <a:rPr lang="pl-PL" sz="1900" dirty="0">
                <a:ea typeface="Calibri"/>
              </a:rPr>
              <a:t>, którzy nie należą do kategorii uczestników wymienionych w punkcie 1 lit. c-e oraz </a:t>
            </a:r>
            <a:r>
              <a:rPr lang="pl-PL" sz="1900" dirty="0" smtClean="0">
                <a:ea typeface="Calibri"/>
              </a:rPr>
              <a:t/>
            </a:r>
            <a:br>
              <a:rPr lang="pl-PL" sz="1900" dirty="0" smtClean="0">
                <a:ea typeface="Calibri"/>
              </a:rPr>
            </a:br>
            <a:r>
              <a:rPr lang="pl-PL" sz="1900" dirty="0" smtClean="0">
                <a:ea typeface="Calibri"/>
              </a:rPr>
              <a:t>w </a:t>
            </a:r>
            <a:r>
              <a:rPr lang="pl-PL" sz="1900" dirty="0">
                <a:ea typeface="Calibri"/>
              </a:rPr>
              <a:t>punkcie 2.  </a:t>
            </a:r>
            <a:endParaRPr lang="pl-PL" sz="1900" dirty="0" smtClean="0">
              <a:ea typeface="Calibri"/>
            </a:endParaRPr>
          </a:p>
          <a:p>
            <a:pPr lvl="0" algn="just">
              <a:lnSpc>
                <a:spcPct val="115000"/>
              </a:lnSpc>
              <a:spcBef>
                <a:spcPts val="1000"/>
              </a:spcBef>
              <a:spcAft>
                <a:spcPts val="600"/>
              </a:spcAft>
            </a:pPr>
            <a:r>
              <a:rPr lang="pl-PL" sz="1900" dirty="0" smtClean="0">
                <a:ea typeface="Calibri"/>
              </a:rPr>
              <a:t>Niemniej </a:t>
            </a:r>
            <a:r>
              <a:rPr lang="pl-PL" sz="1900" dirty="0">
                <a:ea typeface="Calibri"/>
              </a:rPr>
              <a:t>jednak udział tych osób w projekcie </a:t>
            </a:r>
            <a:r>
              <a:rPr lang="pl-PL" sz="1900" b="1" dirty="0">
                <a:ea typeface="Calibri"/>
              </a:rPr>
              <a:t>nie może przekroczyć 20% bezrobotnych </a:t>
            </a:r>
            <a:r>
              <a:rPr lang="pl-PL" sz="1900" dirty="0">
                <a:ea typeface="Calibri"/>
              </a:rPr>
              <a:t>objętych wsparciem w ramach projektu, a udzielone im wsparcie ma doprowadzić do podwyższenia lub nabycia nowych kwalifikacji czy kompetencji lub utrzymania i formalnego potwierdzenia kwalifikacji lub kompetencji lub do rozpoczęcia prowadzenia działalności </a:t>
            </a:r>
            <a:r>
              <a:rPr lang="pl-PL" sz="1900" dirty="0" smtClean="0">
                <a:ea typeface="Calibri"/>
              </a:rPr>
              <a:t>gospodarczej </a:t>
            </a:r>
            <a:r>
              <a:rPr lang="pl-PL" sz="1900" dirty="0" smtClean="0"/>
              <a:t>(</a:t>
            </a:r>
            <a:r>
              <a:rPr lang="pl-PL" sz="1900" i="1" dirty="0" smtClean="0"/>
              <a:t>Należy </a:t>
            </a:r>
            <a:r>
              <a:rPr lang="pl-PL" sz="1900" i="1" dirty="0"/>
              <a:t>pamiętać, iż efektywność </a:t>
            </a:r>
            <a:r>
              <a:rPr lang="pl-PL" sz="1900" i="1" dirty="0" smtClean="0"/>
              <a:t>zatrudnieniowa </a:t>
            </a:r>
            <a:r>
              <a:rPr lang="pl-PL" sz="1900" i="1" dirty="0"/>
              <a:t>nie jest mierzona w odniesieniu do osób, które otrzymały bezzwrotne środki na podjęcie działalności gospodarczej w ramach </a:t>
            </a:r>
            <a:r>
              <a:rPr lang="pl-PL" sz="1900" i="1" dirty="0" smtClean="0"/>
              <a:t>EFS</a:t>
            </a:r>
            <a:r>
              <a:rPr lang="pl-PL" sz="1900" dirty="0" smtClean="0"/>
              <a:t>).</a:t>
            </a:r>
            <a:endParaRPr lang="pl-PL" sz="1900" dirty="0"/>
          </a:p>
          <a:p>
            <a:pPr algn="just">
              <a:buFont typeface="Wingdings" pitchFamily="2" charset="2"/>
              <a:buChar char="Ø"/>
            </a:pPr>
            <a:endParaRPr lang="pl-PL" sz="2000" dirty="0"/>
          </a:p>
        </p:txBody>
      </p:sp>
      <p:grpSp>
        <p:nvGrpSpPr>
          <p:cNvPr id="9" name="Grupa 240"/>
          <p:cNvGrpSpPr>
            <a:grpSpLocks/>
          </p:cNvGrpSpPr>
          <p:nvPr/>
        </p:nvGrpSpPr>
        <p:grpSpPr bwMode="auto">
          <a:xfrm>
            <a:off x="755576" y="0"/>
            <a:ext cx="7671600" cy="900000"/>
            <a:chOff x="12814" y="1982"/>
            <a:chExt cx="55541" cy="6528"/>
          </a:xfrm>
        </p:grpSpPr>
        <p:pic>
          <p:nvPicPr>
            <p:cNvPr id="10" name="Obraz 241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348" y="1982"/>
              <a:ext cx="9234" cy="6528"/>
            </a:xfrm>
            <a:prstGeom prst="rect">
              <a:avLst/>
            </a:prstGeom>
            <a:noFill/>
          </p:spPr>
        </p:pic>
        <p:pic>
          <p:nvPicPr>
            <p:cNvPr id="11" name="Obraz 242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2814" y="2275"/>
              <a:ext cx="10806" cy="5670"/>
            </a:xfrm>
            <a:prstGeom prst="rect">
              <a:avLst/>
            </a:prstGeom>
            <a:noFill/>
          </p:spPr>
        </p:pic>
        <p:pic>
          <p:nvPicPr>
            <p:cNvPr id="12" name="Picture 4" descr="Logo UE Fundusz Społeczny RGB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2369" y="2799"/>
              <a:ext cx="15986" cy="4805"/>
            </a:xfrm>
            <a:prstGeom prst="rect">
              <a:avLst/>
            </a:prstGeom>
            <a:noFill/>
          </p:spPr>
        </p:pic>
        <p:pic>
          <p:nvPicPr>
            <p:cNvPr id="13" name="Obraz 24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5672" y="2942"/>
              <a:ext cx="13792" cy="4596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044421817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685800" y="1142984"/>
            <a:ext cx="7772400" cy="285752"/>
          </a:xfrm>
        </p:spPr>
        <p:txBody>
          <a:bodyPr/>
          <a:lstStyle/>
          <a:p>
            <a: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Typy projektów - Formy wsparcia</a:t>
            </a:r>
            <a:r>
              <a:rPr lang="pl-PL" b="1" u="sng" dirty="0" smtClean="0"/>
              <a:t/>
            </a:r>
            <a:br>
              <a:rPr lang="pl-PL" b="1" u="sng" dirty="0" smtClean="0"/>
            </a:br>
            <a:endParaRPr lang="pl-PL" dirty="0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357158" y="1484784"/>
            <a:ext cx="8463314" cy="4658860"/>
          </a:xfrm>
        </p:spPr>
        <p:txBody>
          <a:bodyPr/>
          <a:lstStyle/>
          <a:p>
            <a:pPr algn="just"/>
            <a:r>
              <a:rPr lang="pl-PL" sz="2000" dirty="0"/>
              <a:t>W ramach projektów współfinansowanych z EFS mogą być finansowane usługi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i </a:t>
            </a:r>
            <a:r>
              <a:rPr lang="pl-PL" sz="2000" dirty="0"/>
              <a:t>instrumenty rynku pracy określone </a:t>
            </a:r>
            <a:r>
              <a:rPr lang="pl-PL" sz="2000" i="1" dirty="0"/>
              <a:t>w ustawie z dnia 20 kwietnia 2004 r. </a:t>
            </a:r>
            <a:r>
              <a:rPr lang="pl-PL" sz="2000" i="1" dirty="0" smtClean="0"/>
              <a:t/>
            </a:r>
            <a:br>
              <a:rPr lang="pl-PL" sz="2000" i="1" dirty="0" smtClean="0"/>
            </a:br>
            <a:r>
              <a:rPr lang="pl-PL" sz="2000" i="1" dirty="0" smtClean="0"/>
              <a:t>o </a:t>
            </a:r>
            <a:r>
              <a:rPr lang="pl-PL" sz="2000" i="1" dirty="0"/>
              <a:t>promocji zatrudnienia i instytucjach rynku pracy</a:t>
            </a:r>
            <a:r>
              <a:rPr lang="pl-PL" sz="2000" dirty="0"/>
              <a:t>, z wyłączeniem robót </a:t>
            </a:r>
            <a:r>
              <a:rPr lang="pl-PL" sz="2000" dirty="0" smtClean="0"/>
              <a:t>publicznych.</a:t>
            </a:r>
          </a:p>
          <a:p>
            <a:pPr algn="just"/>
            <a:endParaRPr lang="pl-PL" sz="1800" dirty="0" smtClean="0"/>
          </a:p>
          <a:p>
            <a:pPr algn="just"/>
            <a:r>
              <a:rPr lang="pl-PL" sz="2000" dirty="0" smtClean="0"/>
              <a:t>Udzielanie </a:t>
            </a:r>
            <a:r>
              <a:rPr lang="pl-PL" sz="2000" dirty="0"/>
              <a:t>wsparcia w postaci usług i instrumentów wskazanych w ustawie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z </a:t>
            </a:r>
            <a:r>
              <a:rPr lang="pl-PL" sz="2000" dirty="0"/>
              <a:t>dnia 20 kwietnia 2004 r. o promocji zatrudnienia i instytucjach rynku pracy </a:t>
            </a:r>
            <a:r>
              <a:rPr lang="pl-PL" sz="2000" b="1" dirty="0"/>
              <a:t>musi zostać poprzedzone pogłębioną analizą umiejętności</a:t>
            </a:r>
            <a:r>
              <a:rPr lang="pl-PL" sz="2000" dirty="0"/>
              <a:t>, </a:t>
            </a:r>
            <a:r>
              <a:rPr lang="pl-PL" sz="2000" b="1" dirty="0"/>
              <a:t>predyspozycji </a:t>
            </a: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b="1" dirty="0" smtClean="0"/>
              <a:t>i </a:t>
            </a:r>
            <a:r>
              <a:rPr lang="pl-PL" sz="2000" b="1" dirty="0"/>
              <a:t>problemów zawodowych danego uczestnika projektu</a:t>
            </a:r>
            <a:r>
              <a:rPr lang="pl-PL" sz="2000" dirty="0"/>
              <a:t>, m.in. poprzez opracowanie/aktualizację Indywidualnego Planu Działania, o którym mowa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w </a:t>
            </a:r>
            <a:r>
              <a:rPr lang="pl-PL" sz="2000" dirty="0"/>
              <a:t>art. 34a </a:t>
            </a:r>
            <a:r>
              <a:rPr lang="pl-PL" sz="2000" i="1" dirty="0"/>
              <a:t>ustawy z dnia 20 kwietnia 2004 r. o promocji zatrudnienia </a:t>
            </a:r>
            <a:r>
              <a:rPr lang="pl-PL" sz="2000" i="1" dirty="0" smtClean="0"/>
              <a:t/>
            </a:r>
            <a:br>
              <a:rPr lang="pl-PL" sz="2000" i="1" dirty="0" smtClean="0"/>
            </a:br>
            <a:r>
              <a:rPr lang="pl-PL" sz="2000" i="1" dirty="0" smtClean="0"/>
              <a:t>i </a:t>
            </a:r>
            <a:r>
              <a:rPr lang="pl-PL" sz="2000" i="1" dirty="0"/>
              <a:t>instytucjach rynku pracy</a:t>
            </a:r>
            <a:r>
              <a:rPr lang="pl-PL" sz="2000" dirty="0"/>
              <a:t>. Analiza ta pozwoli na dopasowanie oferty pomocy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w </a:t>
            </a:r>
            <a:r>
              <a:rPr lang="pl-PL" sz="2000" dirty="0"/>
              <a:t>taki sposób, aby odpowiadała na rzeczywiste potrzeby danego uczestnika projektu</a:t>
            </a:r>
            <a:r>
              <a:rPr lang="pl-PL" sz="2000" dirty="0" smtClean="0"/>
              <a:t>.</a:t>
            </a: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endParaRPr lang="pl-PL" sz="1200" dirty="0"/>
          </a:p>
        </p:txBody>
      </p:sp>
      <p:grpSp>
        <p:nvGrpSpPr>
          <p:cNvPr id="10" name="Grupa 240"/>
          <p:cNvGrpSpPr>
            <a:grpSpLocks/>
          </p:cNvGrpSpPr>
          <p:nvPr/>
        </p:nvGrpSpPr>
        <p:grpSpPr bwMode="auto">
          <a:xfrm>
            <a:off x="755576" y="0"/>
            <a:ext cx="7671600" cy="900000"/>
            <a:chOff x="12814" y="1982"/>
            <a:chExt cx="55541" cy="6528"/>
          </a:xfrm>
        </p:grpSpPr>
        <p:pic>
          <p:nvPicPr>
            <p:cNvPr id="11" name="Obraz 241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348" y="1982"/>
              <a:ext cx="9234" cy="6528"/>
            </a:xfrm>
            <a:prstGeom prst="rect">
              <a:avLst/>
            </a:prstGeom>
            <a:noFill/>
          </p:spPr>
        </p:pic>
        <p:pic>
          <p:nvPicPr>
            <p:cNvPr id="12" name="Obraz 242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2814" y="2275"/>
              <a:ext cx="10806" cy="5670"/>
            </a:xfrm>
            <a:prstGeom prst="rect">
              <a:avLst/>
            </a:prstGeom>
            <a:noFill/>
          </p:spPr>
        </p:pic>
        <p:pic>
          <p:nvPicPr>
            <p:cNvPr id="13" name="Picture 4" descr="Logo UE Fundusz Społeczny RGB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2369" y="2799"/>
              <a:ext cx="15986" cy="4805"/>
            </a:xfrm>
            <a:prstGeom prst="rect">
              <a:avLst/>
            </a:prstGeom>
            <a:noFill/>
          </p:spPr>
        </p:pic>
        <p:pic>
          <p:nvPicPr>
            <p:cNvPr id="14" name="Obraz 24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5672" y="2942"/>
              <a:ext cx="13792" cy="459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410387"/>
          </a:xfrm>
        </p:spPr>
        <p:txBody>
          <a:bodyPr/>
          <a:lstStyle/>
          <a:p>
            <a: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/>
            </a:r>
            <a:b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</a:br>
            <a:r>
              <a:rPr lang="pl-PL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Finansowanie projektu</a:t>
            </a:r>
            <a:endParaRPr lang="pl-PL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85720" y="1484784"/>
            <a:ext cx="8462744" cy="4176464"/>
          </a:xfrm>
        </p:spPr>
        <p:txBody>
          <a:bodyPr/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l-PL" sz="2000" dirty="0" smtClean="0"/>
              <a:t>Istnieje </a:t>
            </a:r>
            <a:r>
              <a:rPr lang="pl-PL" sz="2000" dirty="0"/>
              <a:t>możliwość ponoszenia wydatków w ramach projektu współfinansowanego z EFS </a:t>
            </a:r>
            <a:r>
              <a:rPr lang="pl-PL" sz="2000" b="1" dirty="0"/>
              <a:t>przed zatwierdzeniem wniosku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o </a:t>
            </a:r>
            <a:r>
              <a:rPr lang="pl-PL" sz="2000" dirty="0"/>
              <a:t>dofinansowanie projektu PUP i </a:t>
            </a:r>
            <a:r>
              <a:rPr lang="pl-PL" sz="2000" b="1" dirty="0"/>
              <a:t>podpisaniem umowy o dofinansowanie </a:t>
            </a:r>
            <a:r>
              <a:rPr lang="pl-PL" sz="2000" dirty="0" smtClean="0"/>
              <a:t>projektu od 1 stycznia 2021 r. Warunkiem </a:t>
            </a:r>
            <a:r>
              <a:rPr lang="pl-PL" sz="2000" dirty="0"/>
              <a:t>uznania wydatków projektu PUP, o których mowa </a:t>
            </a:r>
            <a:r>
              <a:rPr lang="pl-PL" sz="2000" dirty="0" smtClean="0"/>
              <a:t>w </a:t>
            </a:r>
            <a:r>
              <a:rPr lang="pl-PL" sz="2000" dirty="0"/>
              <a:t>zdaniu pierwszym za kwalifikowalne, jest zachowanie ich zgodności </a:t>
            </a:r>
            <a:r>
              <a:rPr lang="pl-PL" sz="2000" dirty="0" smtClean="0"/>
              <a:t>i </a:t>
            </a:r>
            <a:r>
              <a:rPr lang="pl-PL" sz="2000" dirty="0"/>
              <a:t>zakresu realizowanego wsparcia finansowanego ze środków FP (w tym zgodności grupy </a:t>
            </a:r>
            <a:r>
              <a:rPr lang="pl-PL" sz="2000" dirty="0" smtClean="0"/>
              <a:t>docelowej) </a:t>
            </a:r>
            <a:r>
              <a:rPr lang="pl-PL" sz="2000" dirty="0"/>
              <a:t>z zatwierdzonym następnie wnioskiem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o </a:t>
            </a:r>
            <a:r>
              <a:rPr lang="pl-PL" sz="2000" dirty="0"/>
              <a:t>dofinansowanie projektu </a:t>
            </a:r>
            <a:r>
              <a:rPr lang="pl-PL" sz="2000" dirty="0" smtClean="0"/>
              <a:t>PUP.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l-PL" sz="2000" dirty="0" smtClean="0"/>
              <a:t>Projekty </a:t>
            </a:r>
            <a:r>
              <a:rPr lang="pl-PL" sz="2000" dirty="0"/>
              <a:t>współfinansowane z EFS są finansowane </a:t>
            </a:r>
            <a:r>
              <a:rPr lang="pl-PL" sz="2000" b="1" dirty="0"/>
              <a:t>ze środków FP przeznaczonych wyłącznie na aktywne formy przeciwdziałania bezrobociu </a:t>
            </a:r>
            <a:r>
              <a:rPr lang="pl-PL" sz="2000" dirty="0"/>
              <a:t>– w części limitu będącego w dyspozycji samorządu województwa i części limitu będącego w dyspozycji samorządu powiatu.</a:t>
            </a:r>
          </a:p>
          <a:p>
            <a:pPr algn="just"/>
            <a:endParaRPr lang="pl-PL" sz="2000" dirty="0" smtClean="0"/>
          </a:p>
        </p:txBody>
      </p:sp>
      <p:grpSp>
        <p:nvGrpSpPr>
          <p:cNvPr id="10" name="Grupa 240"/>
          <p:cNvGrpSpPr>
            <a:grpSpLocks/>
          </p:cNvGrpSpPr>
          <p:nvPr/>
        </p:nvGrpSpPr>
        <p:grpSpPr bwMode="auto">
          <a:xfrm>
            <a:off x="755576" y="0"/>
            <a:ext cx="7671600" cy="900000"/>
            <a:chOff x="12814" y="1982"/>
            <a:chExt cx="55541" cy="6528"/>
          </a:xfrm>
        </p:grpSpPr>
        <p:pic>
          <p:nvPicPr>
            <p:cNvPr id="11" name="Obraz 241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348" y="1982"/>
              <a:ext cx="9234" cy="6528"/>
            </a:xfrm>
            <a:prstGeom prst="rect">
              <a:avLst/>
            </a:prstGeom>
            <a:noFill/>
          </p:spPr>
        </p:pic>
        <p:pic>
          <p:nvPicPr>
            <p:cNvPr id="12" name="Obraz 242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2814" y="2275"/>
              <a:ext cx="10806" cy="5670"/>
            </a:xfrm>
            <a:prstGeom prst="rect">
              <a:avLst/>
            </a:prstGeom>
            <a:noFill/>
          </p:spPr>
        </p:pic>
        <p:pic>
          <p:nvPicPr>
            <p:cNvPr id="13" name="Picture 4" descr="Logo UE Fundusz Społeczny RGB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2369" y="2799"/>
              <a:ext cx="15986" cy="4805"/>
            </a:xfrm>
            <a:prstGeom prst="rect">
              <a:avLst/>
            </a:prstGeom>
            <a:noFill/>
          </p:spPr>
        </p:pic>
        <p:pic>
          <p:nvPicPr>
            <p:cNvPr id="14" name="Obraz 24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5672" y="2942"/>
              <a:ext cx="13792" cy="459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ojekt domyślny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6902</TotalTime>
  <Words>1923</Words>
  <Application>Microsoft Office PowerPoint</Application>
  <PresentationFormat>Pokaz na ekranie (4:3)</PresentationFormat>
  <Paragraphs>359</Paragraphs>
  <Slides>44</Slides>
  <Notes>43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44</vt:i4>
      </vt:variant>
    </vt:vector>
  </HeadingPairs>
  <TitlesOfParts>
    <vt:vector size="50" baseType="lpstr">
      <vt:lpstr>Microsoft YaHei</vt:lpstr>
      <vt:lpstr>Arial</vt:lpstr>
      <vt:lpstr>Calibri</vt:lpstr>
      <vt:lpstr>Times New Roman</vt:lpstr>
      <vt:lpstr>Wingdings</vt:lpstr>
      <vt:lpstr>Projekt domyślny</vt:lpstr>
      <vt:lpstr> Nabór projektów pozakonkursowych powiatowych urzędów pracy finansowanych  ze środków Funduszu Pracy </vt:lpstr>
      <vt:lpstr> Numer naboru:  RPPK.07.02.00-IP.01-18-028/21</vt:lpstr>
      <vt:lpstr>Wydatki w projekcie w danym roku ponoszone są z limitu określonego dla konkretnego roku, niezależnie od okresu realizacji projektu. Kwota środków Funduszu Pracy przeznaczona na dofinansowanie projektów pozakonkursowych PUP w 2021 roku w województwie podkarpackim, zgodnie z decyzją Ministra Rodziny Pracy i Polityki Społecznej, wynosi   38 905 973,40 PLN*,   </vt:lpstr>
      <vt:lpstr>    </vt:lpstr>
      <vt:lpstr> Powiatowe urzędy pracy mogą zawierać umowy skutkujące powstawaniem zobowiązań przechodzących na rok następny do wysokości 30% kwoty środków (limitów), ustalonych na dany rok kalendarzowy, a łącznie z zobowiązaniami wynikającymi z realizacji projektów współfinansowanych ze środków Unii Europejskiej do wysokości określonej przez ministra właściwego do spraw pracy.  </vt:lpstr>
      <vt:lpstr>Prezentacja programu PowerPoint</vt:lpstr>
      <vt:lpstr>Prezentacja programu PowerPoint</vt:lpstr>
      <vt:lpstr> Typy projektów - Formy wsparcia </vt:lpstr>
      <vt:lpstr> Finansowanie projektu</vt:lpstr>
      <vt:lpstr> Finansowanie projektu c.d.</vt:lpstr>
      <vt:lpstr> Finansowanie projektu c.d.</vt:lpstr>
      <vt:lpstr>Finansowanie projektu c.d.</vt:lpstr>
      <vt:lpstr>SPECYFICZNE KRYTERIA DOSTĘPU  (oceniane na etapie oceny formalno- merytorycznej)</vt:lpstr>
      <vt:lpstr> </vt:lpstr>
      <vt:lpstr>   </vt:lpstr>
      <vt:lpstr>   </vt:lpstr>
      <vt:lpstr>WSKAŹNIKI OKREŚLONE  W ROCZNYM PLANIE DZIAŁANIA NA ROK 2021 </vt:lpstr>
      <vt:lpstr>WSKAŹNIKI REZULTATU i ich wartości docelowe:</vt:lpstr>
      <vt:lpstr>WSKAŹNIKI REZULTATU i ich wartości docelowe c.d.:</vt:lpstr>
      <vt:lpstr>WSKAŹNIKI PRODUKTU i ich wartości docelowe: </vt:lpstr>
      <vt:lpstr> Ogólne zasady dotyczące monitorowania  wskaźników rezultatu bezpośredniego</vt:lpstr>
      <vt:lpstr> Pomiar wskaźników produktów w projekcie</vt:lpstr>
      <vt:lpstr>Pomiar wskaźników w projekcie – c.d.</vt:lpstr>
      <vt:lpstr>Uwaga!</vt:lpstr>
      <vt:lpstr>INFORMACJE DOTYCZĄCE  SKŁADANIA WNIOSKÓW </vt:lpstr>
      <vt:lpstr>Prezentacja programu PowerPoint</vt:lpstr>
      <vt:lpstr>Prezentacja programu PowerPoint</vt:lpstr>
      <vt:lpstr>Prezentacja programu PowerPoint</vt:lpstr>
      <vt:lpstr>Wnioski należy złożyć w zamkniętej (zaklejonej) kopercie, oznaczonej zgodnie z poniższym wzorem:</vt:lpstr>
      <vt:lpstr>Na co zwrócić uwagę przy wypełnianiu wniosku o dofinansowanie: </vt:lpstr>
      <vt:lpstr>Na co zwrócić uwagę przy wypełnianiu wniosku o dofinansowanie: </vt:lpstr>
      <vt:lpstr>W zależności od realizowanych form wsparcia w pierwszej kolumnie  podpunktu 3.1.1 wskazać następujące  rezultaty: </vt:lpstr>
      <vt:lpstr>Prezentacja programu PowerPoint</vt:lpstr>
      <vt:lpstr>W pierwszej kolumnie podpunktu 3.1.1 należy wskazać następujące  produkty: </vt:lpstr>
      <vt:lpstr>Konieczne jest określenie wskaźników służących do weryfikacji spełnienia kryteriów efektywności zatrudnieniowej </vt:lpstr>
      <vt:lpstr>   UWAGA! Wnioskodawca na etapie realizacji projektu zobligowany jest do monitorowania  wskaźników wspólnych, które wynikają z Wytycznych  w zakresie monitorowania postępu rzeczowego realizacji programów operacyjnych na lata 2014-2020. W związku z tym we wniosku  o dofinansowanie projektu należy obligatoryjnie wybrać wszystkie poniższe wskaźniki, jako wskaźniki kluczowe (produktu) z określeniem ich wartości docelowych jako zerowe:</vt:lpstr>
      <vt:lpstr>Specyficzne kryteria dostępu  - sposób weryfikacji</vt:lpstr>
      <vt:lpstr>Specyficzne kryteria dostępu  - sposób weryfikacji</vt:lpstr>
      <vt:lpstr>Specyficzne kryteria dostępu  - sposób weryfikacji</vt:lpstr>
      <vt:lpstr>Założona wartość docelowa wskaźników  - sposób weryfikacji</vt:lpstr>
      <vt:lpstr>3.1.2 Wskaż cel główny projektu i opisz, w jaki sposób projekt przyczyni się do osiągnięcia celu/ów szczegółowego/ych RPO WP 2014-2020</vt:lpstr>
      <vt:lpstr>Punkt 4.1 ZADANIA</vt:lpstr>
      <vt:lpstr>    Oświadczenia we wniosku - na co zwrócić uwagę:  </vt:lpstr>
      <vt:lpstr>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Damian Chaber</dc:creator>
  <cp:lastModifiedBy>Katarzyna Balawender </cp:lastModifiedBy>
  <cp:revision>739</cp:revision>
  <cp:lastPrinted>2019-02-21T13:52:32Z</cp:lastPrinted>
  <dcterms:created xsi:type="dcterms:W3CDTF">2015-05-19T07:37:20Z</dcterms:created>
  <dcterms:modified xsi:type="dcterms:W3CDTF">2021-01-27T10:18:27Z</dcterms:modified>
</cp:coreProperties>
</file>