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95" r:id="rId5"/>
    <p:sldId id="263" r:id="rId6"/>
    <p:sldId id="296" r:id="rId7"/>
    <p:sldId id="267" r:id="rId8"/>
  </p:sldIdLst>
  <p:sldSz cx="9144000" cy="6858000" type="screen4x3"/>
  <p:notesSz cx="10013950" cy="6858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60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047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1143" y="0"/>
            <a:ext cx="434047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98"/>
            <a:ext cx="434047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1143" y="6513998"/>
            <a:ext cx="434047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1"/>
            <a:ext cx="1001395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1"/>
            <a:ext cx="1001395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434047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71144" y="0"/>
            <a:ext cx="4335793" cy="340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83" tIns="47207" rIns="90783" bIns="472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51570" algn="l"/>
                <a:tab pos="904741" algn="l"/>
                <a:tab pos="1357912" algn="l"/>
                <a:tab pos="1811084" algn="l"/>
                <a:tab pos="2264254" algn="l"/>
                <a:tab pos="2717426" algn="l"/>
                <a:tab pos="3170596" algn="l"/>
                <a:tab pos="3623768" algn="l"/>
                <a:tab pos="4076938" algn="l"/>
                <a:tab pos="4530110" algn="l"/>
                <a:tab pos="4983281" algn="l"/>
                <a:tab pos="5436452" algn="l"/>
                <a:tab pos="5889623" algn="l"/>
                <a:tab pos="6342794" algn="l"/>
                <a:tab pos="6795965" algn="l"/>
                <a:tab pos="7249137" algn="l"/>
                <a:tab pos="7702307" algn="l"/>
                <a:tab pos="8155479" algn="l"/>
                <a:tab pos="8608649" algn="l"/>
                <a:tab pos="9061821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94063" y="515938"/>
            <a:ext cx="3422650" cy="2566987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1000927" y="3258103"/>
            <a:ext cx="8007418" cy="30827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83" tIns="47207" rIns="90783" bIns="47207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6513998"/>
            <a:ext cx="434047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5671144" y="6513998"/>
            <a:ext cx="4335793" cy="340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83" tIns="47207" rIns="90783" bIns="472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51570" algn="l"/>
                <a:tab pos="904741" algn="l"/>
                <a:tab pos="1357912" algn="l"/>
                <a:tab pos="1811084" algn="l"/>
                <a:tab pos="2264254" algn="l"/>
                <a:tab pos="2717426" algn="l"/>
                <a:tab pos="3170596" algn="l"/>
                <a:tab pos="3623768" algn="l"/>
                <a:tab pos="4076938" algn="l"/>
                <a:tab pos="4530110" algn="l"/>
                <a:tab pos="4983281" algn="l"/>
                <a:tab pos="5436452" algn="l"/>
                <a:tab pos="5889623" algn="l"/>
                <a:tab pos="6342794" algn="l"/>
                <a:tab pos="6795965" algn="l"/>
                <a:tab pos="7249137" algn="l"/>
                <a:tab pos="7702307" algn="l"/>
                <a:tab pos="8155479" algn="l"/>
                <a:tab pos="8608649" algn="l"/>
                <a:tab pos="9061821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95650" y="515938"/>
            <a:ext cx="3425825" cy="257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00929" y="3258101"/>
            <a:ext cx="8012095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692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95650" y="515938"/>
            <a:ext cx="3425825" cy="257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00929" y="3258101"/>
            <a:ext cx="8012095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166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218CC5-172F-4335-BB07-D12D26E59DEE}" type="slidenum">
              <a:rPr lang="pl-PL"/>
              <a:pPr/>
              <a:t>3</a:t>
            </a:fld>
            <a:endParaRPr lang="pl-PL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95650" y="515938"/>
            <a:ext cx="3425825" cy="257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00929" y="3258101"/>
            <a:ext cx="8012095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2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95650" y="515938"/>
            <a:ext cx="3425825" cy="2570162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00929" y="3258101"/>
            <a:ext cx="8012095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80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30C15C-8D76-458A-98A6-A1DD8D0E1B71}" type="slidenum">
              <a:rPr lang="pl-PL"/>
              <a:pPr/>
              <a:t>5</a:t>
            </a:fld>
            <a:endParaRPr lang="pl-PL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95650" y="515938"/>
            <a:ext cx="3425825" cy="257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00929" y="3258101"/>
            <a:ext cx="8012095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704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95650" y="515938"/>
            <a:ext cx="3425825" cy="2570162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00929" y="3258101"/>
            <a:ext cx="8012095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807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7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95650" y="515938"/>
            <a:ext cx="3425825" cy="257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00929" y="3258101"/>
            <a:ext cx="8012095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236" tIns="46118" rIns="92236" bIns="46118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5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up-rzeszow.pl/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071563" y="1214438"/>
            <a:ext cx="7100887" cy="46496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2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dirty="0">
                <a:solidFill>
                  <a:srgbClr val="000000"/>
                </a:solidFill>
              </a:rPr>
              <a:t>Odniesienie do zgłoszonych uwag </a:t>
            </a:r>
            <a:r>
              <a:rPr lang="pl-PL" sz="3000" b="1" dirty="0" smtClean="0">
                <a:solidFill>
                  <a:srgbClr val="000000"/>
                </a:solidFill>
              </a:rPr>
              <a:t/>
            </a:r>
            <a:br>
              <a:rPr lang="pl-PL" sz="3000" b="1" dirty="0" smtClean="0">
                <a:solidFill>
                  <a:srgbClr val="000000"/>
                </a:solidFill>
              </a:rPr>
            </a:br>
            <a:r>
              <a:rPr lang="pl-PL" sz="3000" b="1" dirty="0" smtClean="0">
                <a:solidFill>
                  <a:srgbClr val="000000"/>
                </a:solidFill>
              </a:rPr>
              <a:t>w </a:t>
            </a:r>
            <a:r>
              <a:rPr lang="pl-PL" sz="3000" b="1" dirty="0">
                <a:solidFill>
                  <a:srgbClr val="000000"/>
                </a:solidFill>
              </a:rPr>
              <a:t>zakresie specyficznych kryteriów wyboru projektów dla działania 7.4 Rozwój opieki żłobkowej w ramach VII osi priorytetowej RPO WP 2014-2020 – Regionalny rynek </a:t>
            </a:r>
            <a:r>
              <a:rPr lang="pl-PL" sz="3000" b="1" dirty="0" smtClean="0">
                <a:solidFill>
                  <a:srgbClr val="000000"/>
                </a:solidFill>
              </a:rPr>
              <a:t>pracy</a:t>
            </a: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b="1" i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</a:rPr>
              <a:t>Wojewódzki Urząd Pracy w Rzeszowie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</a:rPr>
              <a:t>Wydział Aktywizacji Zawodowej EFS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2784326" y="260648"/>
            <a:ext cx="3600450" cy="1079971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Działanie </a:t>
            </a:r>
            <a:r>
              <a:rPr lang="pl-PL" b="1" dirty="0" smtClean="0">
                <a:solidFill>
                  <a:srgbClr val="000000"/>
                </a:solidFill>
              </a:rPr>
              <a:t>7.4</a:t>
            </a:r>
            <a:r>
              <a:rPr lang="pl-PL" sz="1600" b="1" dirty="0">
                <a:solidFill>
                  <a:srgbClr val="000000"/>
                </a:solidFill>
              </a:rPr>
              <a:t/>
            </a:r>
            <a:br>
              <a:rPr lang="pl-PL" sz="1600" b="1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 </a:t>
            </a:r>
            <a:r>
              <a:rPr lang="pl-PL" sz="1600" dirty="0" smtClean="0">
                <a:solidFill>
                  <a:srgbClr val="000000"/>
                </a:solidFill>
              </a:rPr>
              <a:t>ROZWÓJ OPIEKI ŻŁOBKOWEJ W REGIONIE</a:t>
            </a: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165052" y="1351310"/>
            <a:ext cx="4751387" cy="165618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Cel szczegółowy:</a:t>
            </a:r>
            <a:endParaRPr lang="pl-PL" b="1" dirty="0">
              <a:solidFill>
                <a:srgbClr val="000000"/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Zwiększenie poziomu zatrudnienia wśród osób mających utrudniony dostęp do rynku pracy z powodu sprawowania opieki nad dziećmi do lat 3. </a:t>
            </a: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796626" y="2997969"/>
            <a:ext cx="7488238" cy="342188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33051 57600"/>
              <a:gd name="G40" fmla="*/ 1 6295 25856"/>
              <a:gd name="G41" fmla="*/ G40 1 180"/>
              <a:gd name="G42" fmla="*/ G39 1 G41"/>
              <a:gd name="G43" fmla="+- 1 0 0"/>
              <a:gd name="G44" fmla="+- 6363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3744119 w 21600"/>
              <a:gd name="T1" fmla="*/ 0 h 21600"/>
              <a:gd name="T2" fmla="*/ 0 w 21600"/>
              <a:gd name="T3" fmla="*/ 0 h 21600"/>
              <a:gd name="T4" fmla="*/ 0 w 21600"/>
              <a:gd name="T5" fmla="*/ 1116013 h 21600"/>
              <a:gd name="T6" fmla="*/ 0 w 21600"/>
              <a:gd name="T7" fmla="*/ 2104614 h 21600"/>
              <a:gd name="T8" fmla="*/ 3744119 w 21600"/>
              <a:gd name="T9" fmla="*/ 2232025 h 21600"/>
              <a:gd name="T10" fmla="*/ 7488238 w 21600"/>
              <a:gd name="T11" fmla="*/ 2104614 h 21600"/>
              <a:gd name="T12" fmla="*/ 7488238 w 21600"/>
              <a:gd name="T13" fmla="*/ 1116013 h 21600"/>
              <a:gd name="T14" fmla="*/ 7488238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400" dirty="0">
              <a:solidFill>
                <a:srgbClr val="000000"/>
              </a:solidFill>
            </a:endParaRPr>
          </a:p>
          <a:p>
            <a:pPr marL="342900" indent="-342900" algn="just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Tworzenie nowych podmiotów opieki nad dziećmi do lat 3 (m.in. żłobki, żłobki przyzakładowe, kluby dziecięce);</a:t>
            </a:r>
          </a:p>
          <a:p>
            <a:pPr marL="342900" indent="-342900" algn="just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Tworzenie miejsc opieki nad dziećmi do lat 3 w formie dziennego </a:t>
            </a:r>
            <a:r>
              <a:rPr lang="pl-PL" sz="1600" dirty="0" smtClean="0">
                <a:solidFill>
                  <a:srgbClr val="000000"/>
                </a:solidFill>
              </a:rPr>
              <a:t>opiekuna;</a:t>
            </a:r>
            <a:endParaRPr lang="pl-PL" sz="1600" dirty="0" smtClean="0">
              <a:solidFill>
                <a:srgbClr val="000000"/>
              </a:solidFill>
            </a:endParaRPr>
          </a:p>
          <a:p>
            <a:pPr marL="342900" indent="-342900" algn="just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Tworzenie nowych miejsc opieki w istniejących instytucjach opieki nad </a:t>
            </a:r>
            <a:r>
              <a:rPr lang="pl-PL" sz="1600" dirty="0">
                <a:solidFill>
                  <a:srgbClr val="000000"/>
                </a:solidFill>
              </a:rPr>
              <a:t>dziećmi (m.in. żłobki, żłobki przyzakładowe, kluby dziecięce</a:t>
            </a:r>
            <a:r>
              <a:rPr lang="pl-PL" sz="1600" dirty="0" smtClean="0">
                <a:solidFill>
                  <a:srgbClr val="000000"/>
                </a:solidFill>
              </a:rPr>
              <a:t>);</a:t>
            </a:r>
          </a:p>
          <a:p>
            <a:pPr marL="342900" indent="-342900" algn="just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rgbClr val="000000"/>
                </a:solidFill>
              </a:rPr>
              <a:t>Zwiększenie dostępności usług opieki nad dziećmi (w tym poprzez pokrycie kosztów opieki) dla osób znajdujących się w trudnej sytuacji, dla których obowiązek opieki nad dziećmi stanowi barierę w dostępie do rynku pracy).</a:t>
            </a:r>
          </a:p>
          <a:p>
            <a:pPr marL="342900" indent="-342900" algn="just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935596" y="292394"/>
            <a:ext cx="7272808" cy="2232099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8211 5171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5307 0 0"/>
              <a:gd name="G50" fmla="+- 12 0 0"/>
              <a:gd name="G51" fmla="+- 1 0 0"/>
              <a:gd name="T0" fmla="*/ 2916238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2916238 w 21600"/>
              <a:gd name="T9" fmla="*/ 1511300 h 21600"/>
              <a:gd name="T10" fmla="*/ 5832475 w 21600"/>
              <a:gd name="T11" fmla="*/ 1425030 h 21600"/>
              <a:gd name="T12" fmla="*/ 5832475 w 21600"/>
              <a:gd name="T13" fmla="*/ 755650 h 21600"/>
              <a:gd name="T14" fmla="*/ 5832475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>
                <a:solidFill>
                  <a:srgbClr val="000000"/>
                </a:solidFill>
              </a:rPr>
              <a:t>Wnioskodawcy: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0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Wszystkie podmioty – z wyłączeniem osób fizycznych (nie dotyczy osób prowadzących działalność gospodarczą lub oświatową na podstawie przepisów odrębnych) </a:t>
            </a:r>
            <a:endParaRPr lang="pl-PL" sz="2000" dirty="0">
              <a:solidFill>
                <a:srgbClr val="000000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965312" y="4316313"/>
            <a:ext cx="7272808" cy="106858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5980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792163 h 21600"/>
              <a:gd name="T6" fmla="*/ 0 w 21600"/>
              <a:gd name="T7" fmla="*/ 1493886 h 21600"/>
              <a:gd name="T8" fmla="*/ 2879725 w 21600"/>
              <a:gd name="T9" fmla="*/ 1584325 h 21600"/>
              <a:gd name="T10" fmla="*/ 5759450 w 21600"/>
              <a:gd name="T11" fmla="*/ 1493886 h 21600"/>
              <a:gd name="T12" fmla="*/ 5759450 w 21600"/>
              <a:gd name="T13" fmla="*/ 792163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Alokacja </a:t>
            </a:r>
            <a:r>
              <a:rPr lang="pl-PL" sz="2000" b="1" dirty="0" smtClean="0">
                <a:solidFill>
                  <a:srgbClr val="000000"/>
                </a:solidFill>
              </a:rPr>
              <a:t>na Działanie 7.4 (wkład </a:t>
            </a:r>
            <a:r>
              <a:rPr lang="pl-PL" sz="2000" b="1" dirty="0" smtClean="0">
                <a:solidFill>
                  <a:srgbClr val="000000"/>
                </a:solidFill>
              </a:rPr>
              <a:t>UE):</a:t>
            </a:r>
            <a:endParaRPr lang="pl-PL" sz="20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0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18 256 114 €</a:t>
            </a:r>
            <a:endParaRPr lang="pl-PL" sz="22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965312" y="5384899"/>
            <a:ext cx="7272808" cy="1034951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5980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792163 h 21600"/>
              <a:gd name="T6" fmla="*/ 0 w 21600"/>
              <a:gd name="T7" fmla="*/ 1493886 h 21600"/>
              <a:gd name="T8" fmla="*/ 2879725 w 21600"/>
              <a:gd name="T9" fmla="*/ 1584325 h 21600"/>
              <a:gd name="T10" fmla="*/ 5759450 w 21600"/>
              <a:gd name="T11" fmla="*/ 1493886 h 21600"/>
              <a:gd name="T12" fmla="*/ 5759450 w 21600"/>
              <a:gd name="T13" fmla="*/ 792163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Zakładana kwota dofinansowania w roku 2016:</a:t>
            </a:r>
            <a:endParaRPr lang="pl-PL" sz="20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0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27 600 000 PLN</a:t>
            </a:r>
            <a:endParaRPr lang="pl-PL" sz="22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935596" y="2530943"/>
            <a:ext cx="7272808" cy="1788221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Grupa docelowa</a:t>
            </a:r>
            <a:r>
              <a:rPr lang="pl-PL" b="1" dirty="0" smtClean="0">
                <a:solidFill>
                  <a:srgbClr val="000000"/>
                </a:solidFill>
              </a:rPr>
              <a:t>:</a:t>
            </a:r>
            <a:endParaRPr lang="pl-PL" dirty="0"/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Rodzice lub prawni opiekunowi dzieci w wieku do 3 roku życia w przypadku. Gdy co najmniej jedno z rodziców lub opiekunów prawnych powraca na rynek pracy po przerwie związanej z urodzeniem lub wychowaniem dziecka. </a:t>
            </a:r>
            <a:endParaRPr lang="pl-PL" dirty="0"/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	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28650" y="980728"/>
            <a:ext cx="8401872" cy="136815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pl-PL" sz="1600" b="1" dirty="0">
                <a:solidFill>
                  <a:srgbClr val="000000"/>
                </a:solidFill>
                <a:latin typeface="Arial"/>
              </a:rPr>
              <a:t>2. Przygotowanie projektu zostanie poprzedzone analizą sytuacji demograficznej, z której wynika, iż liczba nowo utworzonych miejsc opieki nad dziećmi do lat 3 odpowiada zapotrzebowaniu na obszarze realizacji projektu.</a:t>
            </a:r>
            <a:endParaRPr lang="pl-PL" sz="1600" dirty="0"/>
          </a:p>
        </p:txBody>
      </p:sp>
      <p:sp>
        <p:nvSpPr>
          <p:cNvPr id="4" name="CustomShape 1"/>
          <p:cNvSpPr/>
          <p:nvPr/>
        </p:nvSpPr>
        <p:spPr>
          <a:xfrm>
            <a:off x="410855" y="158205"/>
            <a:ext cx="8503046" cy="48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Kryterium specyficzne dostępu do którego została zgłoszona uwaga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461442" y="2924944"/>
            <a:ext cx="8496944" cy="2376264"/>
          </a:xfrm>
          <a:prstGeom prst="foldedCorner">
            <a:avLst>
              <a:gd name="adj" fmla="val 16667"/>
            </a:avLst>
          </a:prstGeom>
          <a:solidFill>
            <a:srgbClr val="FFFFCC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r>
              <a:rPr lang="pl-PL" sz="1500" b="1" dirty="0" smtClean="0">
                <a:solidFill>
                  <a:srgbClr val="000000"/>
                </a:solidFill>
                <a:latin typeface="Arial"/>
                <a:ea typeface="Times New Roman"/>
              </a:rPr>
              <a:t>Uwaga KE:</a:t>
            </a:r>
          </a:p>
          <a:p>
            <a:r>
              <a:rPr lang="pl-PL" sz="1500" b="1" dirty="0">
                <a:solidFill>
                  <a:srgbClr val="000000"/>
                </a:solidFill>
                <a:latin typeface="Arial"/>
                <a:ea typeface="Times New Roman"/>
              </a:rPr>
              <a:t>Kryterium specyficzne dostępu 2 powinno zostać zmodyfikowane - Diagnoza powinna być przygotowana i przeprowadzona na szczeblu lokalnym (na poziomie powiatu lub gminy w zależności od ich wielkości i liczby ludności), zatwierdzona przez Instytucje Zarządzająca Regionalnym Programem Operacyjnym, tak aby zapewnić jej zgodność z diagnozą regionalną i prawidłowe prognozowanie przyszłych potrzeb. Powinna ona również stanowić część regulaminu konkursu. </a:t>
            </a:r>
            <a:endParaRPr lang="pl-PL" sz="1500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endParaRPr lang="pl-PL" sz="1500" dirty="0" smtClean="0">
              <a:solidFill>
                <a:srgbClr val="000000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209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71909" y="5455443"/>
            <a:ext cx="1738710" cy="685800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rgbClr val="000000"/>
                </a:solidFill>
              </a:rPr>
              <a:t>Nowe brzmienie kryterium</a:t>
            </a: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122141" y="5542953"/>
            <a:ext cx="719138" cy="557213"/>
          </a:xfrm>
          <a:prstGeom prst="notchedRightArrow">
            <a:avLst>
              <a:gd name="adj1" fmla="val 49861"/>
              <a:gd name="adj2" fmla="val 34189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122141" y="2243882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41002" y="2243882"/>
            <a:ext cx="1738710" cy="474059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rgbClr val="000000"/>
                </a:solidFill>
              </a:rPr>
              <a:t>Status uwagi</a:t>
            </a:r>
            <a:endParaRPr lang="pl-PL" sz="14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Zagięty narożnik 7"/>
          <p:cNvSpPr/>
          <p:nvPr/>
        </p:nvSpPr>
        <p:spPr>
          <a:xfrm>
            <a:off x="2973313" y="5157192"/>
            <a:ext cx="5832648" cy="1543050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dirty="0" smtClean="0">
              <a:effectLst/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b="1" dirty="0">
                <a:solidFill>
                  <a:schemeClr val="tx1"/>
                </a:solidFill>
                <a:latin typeface="Arial"/>
                <a:ea typeface="Times New Roman"/>
              </a:rPr>
              <a:t>Wniosek o dofinansowanie zawiera analizę sytuacji demograficznej </a:t>
            </a:r>
            <a:r>
              <a:rPr lang="pl-PL" sz="1400" b="1" dirty="0" smtClean="0">
                <a:solidFill>
                  <a:schemeClr val="tx1"/>
                </a:solidFill>
                <a:latin typeface="Arial"/>
                <a:ea typeface="Times New Roman"/>
              </a:rPr>
              <a:t>(</a:t>
            </a:r>
            <a:r>
              <a:rPr lang="pl-PL" sz="1400" b="1" dirty="0">
                <a:solidFill>
                  <a:schemeClr val="tx1"/>
                </a:solidFill>
                <a:latin typeface="Arial"/>
                <a:ea typeface="Times New Roman"/>
              </a:rPr>
              <a:t>w zakresie lokalnym </a:t>
            </a:r>
            <a:r>
              <a:rPr lang="pl-PL" sz="1400" b="1" dirty="0" smtClean="0">
                <a:solidFill>
                  <a:schemeClr val="tx1"/>
                </a:solidFill>
                <a:latin typeface="Arial"/>
                <a:ea typeface="Times New Roman"/>
              </a:rPr>
              <a:t>– na </a:t>
            </a:r>
            <a:r>
              <a:rPr lang="pl-PL" sz="1400" b="1" dirty="0">
                <a:solidFill>
                  <a:schemeClr val="tx1"/>
                </a:solidFill>
                <a:latin typeface="Arial"/>
                <a:ea typeface="Times New Roman"/>
              </a:rPr>
              <a:t>poziomie powiatu lub gminy </a:t>
            </a:r>
            <a:r>
              <a:rPr lang="pl-PL" sz="1400" b="1" dirty="0" smtClean="0">
                <a:solidFill>
                  <a:schemeClr val="tx1"/>
                </a:solidFill>
                <a:latin typeface="Arial"/>
                <a:ea typeface="Times New Roman"/>
              </a:rPr>
              <a:t>– w </a:t>
            </a:r>
            <a:r>
              <a:rPr lang="pl-PL" sz="1400" b="1" dirty="0">
                <a:solidFill>
                  <a:schemeClr val="tx1"/>
                </a:solidFill>
                <a:latin typeface="Arial"/>
                <a:ea typeface="Times New Roman"/>
              </a:rPr>
              <a:t>zależności od obszaru realizacji projektu), z której wynika, że liczba nowo utworzonych miejsc opieki nad dziećmi do lat 3 odpowiada zapotrzebowaniu na obszarze realizacji projektu.</a:t>
            </a:r>
            <a:r>
              <a:rPr lang="pl-PL" sz="14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pl-PL" sz="12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Zagięty narożnik 8"/>
          <p:cNvSpPr/>
          <p:nvPr/>
        </p:nvSpPr>
        <p:spPr>
          <a:xfrm>
            <a:off x="2987824" y="116632"/>
            <a:ext cx="5832648" cy="490239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b="1" dirty="0" smtClean="0">
              <a:effectLst/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b="1" dirty="0">
                <a:solidFill>
                  <a:schemeClr val="tx1"/>
                </a:solidFill>
                <a:latin typeface="Arial"/>
                <a:ea typeface="Times New Roman"/>
              </a:rPr>
              <a:t>Uwaga częściowo uwzględniona:</a:t>
            </a:r>
          </a:p>
          <a:p>
            <a:pPr algn="just">
              <a:spcAft>
                <a:spcPts val="0"/>
              </a:spcAft>
            </a:pPr>
            <a:r>
              <a:rPr lang="pl-PL" sz="1400" dirty="0">
                <a:solidFill>
                  <a:schemeClr val="tx1"/>
                </a:solidFill>
                <a:latin typeface="Arial"/>
                <a:ea typeface="Times New Roman"/>
              </a:rPr>
              <a:t>W treści regulaminu konkursu dla Działania 7.4, zostanie zawarta analiza sytuacji w województwie podkarpackim w zakresie opieki nad dziećmi do lat 3 przygotowana na podstawie treści Wytycznych </a:t>
            </a:r>
            <a:endParaRPr lang="pl-PL" sz="14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dirty="0" smtClean="0">
                <a:solidFill>
                  <a:schemeClr val="tx1"/>
                </a:solidFill>
                <a:latin typeface="Arial"/>
                <a:ea typeface="Times New Roman"/>
              </a:rPr>
              <a:t>w </a:t>
            </a:r>
            <a:r>
              <a:rPr lang="pl-PL" sz="1400" dirty="0">
                <a:solidFill>
                  <a:schemeClr val="tx1"/>
                </a:solidFill>
                <a:latin typeface="Arial"/>
                <a:ea typeface="Times New Roman"/>
              </a:rPr>
              <a:t>zakresie realizacji przedsięwzięć z udziałem środków Europejskiego Funduszu społecznego w obszarze rynku pracy na lata 2014-2020. Zgodnie z ww. wytycznymi należy zdefiniować obszary kwalifikujące się do otrzymania wsparcia w oparciu o przeprowadzoną analizę. </a:t>
            </a:r>
            <a:endParaRPr lang="pl-PL" sz="14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dirty="0" smtClean="0">
                <a:solidFill>
                  <a:schemeClr val="tx1"/>
                </a:solidFill>
                <a:latin typeface="Arial"/>
                <a:ea typeface="Times New Roman"/>
              </a:rPr>
              <a:t>W </a:t>
            </a:r>
            <a:r>
              <a:rPr lang="pl-PL" sz="1400" dirty="0">
                <a:solidFill>
                  <a:schemeClr val="tx1"/>
                </a:solidFill>
                <a:latin typeface="Arial"/>
                <a:ea typeface="Times New Roman"/>
              </a:rPr>
              <a:t>przypadku województwa podkarpackiego analiza ta wskazała na konieczność objęcia wsparciem całego województwa podkarpackiego. </a:t>
            </a:r>
          </a:p>
          <a:p>
            <a:pPr algn="just">
              <a:spcAft>
                <a:spcPts val="0"/>
              </a:spcAft>
            </a:pPr>
            <a:r>
              <a:rPr lang="pl-PL" sz="1400" dirty="0">
                <a:solidFill>
                  <a:schemeClr val="tx1"/>
                </a:solidFill>
                <a:latin typeface="Arial"/>
                <a:ea typeface="Times New Roman"/>
              </a:rPr>
              <a:t>Przedmiotowe kryterium dostępu dotyczy natomiast wymogów minimalnego zakresu informacji przedstawionych przez Wnioskodawcę w treści wniosku o dofinansowanie.</a:t>
            </a:r>
          </a:p>
          <a:p>
            <a:pPr algn="just">
              <a:spcAft>
                <a:spcPts val="0"/>
              </a:spcAft>
            </a:pPr>
            <a:r>
              <a:rPr lang="pl-PL" sz="1400" dirty="0">
                <a:solidFill>
                  <a:schemeClr val="tx1"/>
                </a:solidFill>
                <a:latin typeface="Arial"/>
                <a:ea typeface="Times New Roman"/>
              </a:rPr>
              <a:t>Zgodnie z Wytycznymi w zakresie realizacji przedsięwzięć z udziałem środków Europejskiego Funduszu Społecznego na obszarze rynku pracy na lata 2014-2020 Wnioskodawca musi w treści wniosku </a:t>
            </a:r>
            <a:endParaRPr lang="pl-PL" sz="1400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dirty="0" smtClean="0">
                <a:solidFill>
                  <a:schemeClr val="tx1"/>
                </a:solidFill>
                <a:latin typeface="Arial"/>
                <a:ea typeface="Times New Roman"/>
              </a:rPr>
              <a:t>o </a:t>
            </a:r>
            <a:r>
              <a:rPr lang="pl-PL" sz="1400" dirty="0">
                <a:solidFill>
                  <a:schemeClr val="tx1"/>
                </a:solidFill>
                <a:latin typeface="Arial"/>
                <a:ea typeface="Times New Roman"/>
              </a:rPr>
              <a:t>dofinansowanie uzasadnić zapotrzebowanie na miejsca opieki nad dziećmi do lat 3, w tym analizę uwarunkowań w zakresie zróżnicowań przestrzennych w dostępie do form opieki oraz prognoz demograficznych</a:t>
            </a:r>
            <a:r>
              <a:rPr lang="pl-PL" sz="140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pl-PL" sz="1400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28650" y="980728"/>
            <a:ext cx="8401872" cy="93610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pl-PL" sz="1600" b="1" dirty="0">
                <a:solidFill>
                  <a:srgbClr val="000000"/>
                </a:solidFill>
                <a:latin typeface="Arial"/>
              </a:rPr>
              <a:t>2. Projekt zakłada, iż co najmniej 25 % uczestników projektu będą stanowić bezrobotni opiekunowie dzieci do lat 3</a:t>
            </a:r>
            <a:r>
              <a:rPr lang="pl-PL" sz="1600" b="1" dirty="0" smtClean="0">
                <a:solidFill>
                  <a:srgbClr val="000000"/>
                </a:solidFill>
                <a:latin typeface="Arial"/>
              </a:rPr>
              <a:t>.</a:t>
            </a:r>
            <a:endParaRPr lang="pl-PL" sz="1600" dirty="0"/>
          </a:p>
        </p:txBody>
      </p:sp>
      <p:sp>
        <p:nvSpPr>
          <p:cNvPr id="4" name="CustomShape 1"/>
          <p:cNvSpPr/>
          <p:nvPr/>
        </p:nvSpPr>
        <p:spPr>
          <a:xfrm>
            <a:off x="410855" y="158205"/>
            <a:ext cx="8503046" cy="48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Arial"/>
              </a:rPr>
              <a:t>Kryterium specyficzne premiujące do którego została zgłoszona uwaga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431304" y="2132856"/>
            <a:ext cx="8496944" cy="1368152"/>
          </a:xfrm>
          <a:prstGeom prst="foldedCorner">
            <a:avLst>
              <a:gd name="adj" fmla="val 16667"/>
            </a:avLst>
          </a:prstGeom>
          <a:solidFill>
            <a:srgbClr val="FFFFCC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r>
              <a:rPr lang="pl-PL" sz="1600" b="1" dirty="0" smtClean="0">
                <a:solidFill>
                  <a:srgbClr val="000000"/>
                </a:solidFill>
                <a:latin typeface="Arial"/>
                <a:ea typeface="Times New Roman"/>
              </a:rPr>
              <a:t>Uwaga KE:</a:t>
            </a:r>
          </a:p>
          <a:p>
            <a:r>
              <a:rPr lang="pl-PL" sz="1600" dirty="0">
                <a:solidFill>
                  <a:srgbClr val="000000"/>
                </a:solidFill>
                <a:latin typeface="Arial"/>
                <a:ea typeface="Times New Roman"/>
              </a:rPr>
              <a:t>kryterium premiujące 2 nie definiuje o jakie wsparcie chodzi (w jak sposób kryterium może zostać spełnione) natomiast uzasadnienie wydaje się być zbędne "Dodatkowo zostanie przełamana …"</a:t>
            </a:r>
            <a:endParaRPr lang="pl-PL" sz="16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endParaRPr lang="pl-PL" sz="1500" dirty="0" smtClean="0">
              <a:solidFill>
                <a:srgbClr val="000000"/>
              </a:solidFill>
              <a:latin typeface="Arial"/>
              <a:ea typeface="Times New Roman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41002" y="4653136"/>
            <a:ext cx="1738710" cy="474059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1565 51712"/>
              <a:gd name="T0" fmla="*/ 0 w 21600"/>
              <a:gd name="T1" fmla="*/ 0 h 21600"/>
              <a:gd name="T2" fmla="*/ 2171700 w 21600"/>
              <a:gd name="T3" fmla="*/ 0 h 21600"/>
              <a:gd name="T4" fmla="*/ 2171700 w 21600"/>
              <a:gd name="T5" fmla="*/ 685800 h 21600"/>
              <a:gd name="T6" fmla="*/ 0 w 21600"/>
              <a:gd name="T7" fmla="*/ 685800 h 21600"/>
              <a:gd name="T8" fmla="*/ 1085850 w 21600"/>
              <a:gd name="T9" fmla="*/ 0 h 21600"/>
              <a:gd name="T10" fmla="*/ 2171700 w 21600"/>
              <a:gd name="T11" fmla="*/ 342900 h 21600"/>
              <a:gd name="T12" fmla="*/ 1085850 w 21600"/>
              <a:gd name="T13" fmla="*/ 685800 h 21600"/>
              <a:gd name="T14" fmla="*/ 0 w 21600"/>
              <a:gd name="T15" fmla="*/ 3429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 smtClean="0">
                <a:solidFill>
                  <a:srgbClr val="000000"/>
                </a:solidFill>
              </a:rPr>
              <a:t>Status uwagi</a:t>
            </a:r>
            <a:endParaRPr lang="pl-PL" sz="14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b="1" dirty="0">
              <a:solidFill>
                <a:srgbClr val="000000"/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103885" y="4611559"/>
            <a:ext cx="720725" cy="557212"/>
          </a:xfrm>
          <a:prstGeom prst="notchedRightArrow">
            <a:avLst>
              <a:gd name="adj1" fmla="val 50000"/>
              <a:gd name="adj2" fmla="val 32336"/>
            </a:avLst>
          </a:prstGeom>
          <a:noFill/>
          <a:ln w="158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9" name="Zagięty narożnik 8"/>
          <p:cNvSpPr/>
          <p:nvPr/>
        </p:nvSpPr>
        <p:spPr>
          <a:xfrm>
            <a:off x="2835647" y="3645024"/>
            <a:ext cx="6078253" cy="2952328"/>
          </a:xfrm>
          <a:prstGeom prst="foldedCorner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pl-PL" sz="1400" dirty="0" smtClean="0">
              <a:effectLst/>
              <a:latin typeface="Arial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Wyjaśnienie:</a:t>
            </a:r>
            <a:endParaRPr lang="pl-PL" sz="1400" b="1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pl-PL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Wsparciem dodatkowym dla osób bezrobotnych będzie zapewnienie przez część wnioskodawców minimum 25 % miejsc w projekcie dla osób bezrobotnych, które to osoby znajdują się w najtrudniejszej sytuacji na rynku pracy. Kryterium zostanie spełnione gdy  minimum 25 % uczestników projektu stanowić będą osoby bezrobotne, a nie osoby pracujące, którymi zgodnie z WLWK są osoby powracające na rynek pracy po urlopie macierzyńskim i rodzicielskim. Priorytetową grupą docelową </a:t>
            </a:r>
            <a:r>
              <a:rPr lang="pl-PL" sz="1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pl-PL" sz="1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pl-PL" sz="14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w </a:t>
            </a:r>
            <a:r>
              <a:rPr lang="pl-PL" sz="14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ramach Osi Priorytetowej VII, zgodnie z treścią RPO WP, są rodzice znajdujący się w najtrudniejszej sytuacji na rynku pracy.</a:t>
            </a:r>
          </a:p>
          <a:p>
            <a:pPr algn="just">
              <a:spcAft>
                <a:spcPts val="0"/>
              </a:spcAft>
            </a:pPr>
            <a:endParaRPr lang="pl-PL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5875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42988" y="1557338"/>
            <a:ext cx="7143750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>
                <a:solidFill>
                  <a:srgbClr val="000000"/>
                </a:solidFill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2636838"/>
            <a:ext cx="82296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  <a:latin typeface="Calibri" pitchFamily="34" charset="0"/>
              </a:rPr>
              <a:t>Wojewódzki Urząd Pracy w Rzeszowie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Wydział Aktywizacji Zawodowej EFS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ul. Króla Kazimierza 7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Rzeszów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hlinkClick r:id="rId8"/>
              </a:rPr>
              <a:t>www.wup-rzeszow.pl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wup@wup-rzeszow.pl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</TotalTime>
  <Words>689</Words>
  <Application>Microsoft Office PowerPoint</Application>
  <PresentationFormat>Pokaz na ekranie (4:3)</PresentationFormat>
  <Paragraphs>67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Daniel Rzucidło</cp:lastModifiedBy>
  <cp:revision>239</cp:revision>
  <cp:lastPrinted>2016-05-25T06:26:43Z</cp:lastPrinted>
  <dcterms:created xsi:type="dcterms:W3CDTF">2015-05-19T07:37:20Z</dcterms:created>
  <dcterms:modified xsi:type="dcterms:W3CDTF">2016-05-25T06:46:23Z</dcterms:modified>
</cp:coreProperties>
</file>